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305"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19D41D-BEF6-4CF8-BBEE-40F232420828}" v="131" dt="2020-12-20T14:26:34.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51" autoAdjust="0"/>
    <p:restoredTop sz="63782" autoAdjust="0"/>
  </p:normalViewPr>
  <p:slideViewPr>
    <p:cSldViewPr snapToGrid="0">
      <p:cViewPr>
        <p:scale>
          <a:sx n="53" d="100"/>
          <a:sy n="53" d="100"/>
        </p:scale>
        <p:origin x="-291"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Peguero" userId="757dc28ec9475772" providerId="LiveId" clId="{AD19D41D-BEF6-4CF8-BBEE-40F232420828}"/>
    <pc:docChg chg="undo custSel modSld">
      <pc:chgData name="Ryan Peguero" userId="757dc28ec9475772" providerId="LiveId" clId="{AD19D41D-BEF6-4CF8-BBEE-40F232420828}" dt="2020-12-20T14:31:21.218" v="405" actId="1076"/>
      <pc:docMkLst>
        <pc:docMk/>
      </pc:docMkLst>
      <pc:sldChg chg="modSp mod">
        <pc:chgData name="Ryan Peguero" userId="757dc28ec9475772" providerId="LiveId" clId="{AD19D41D-BEF6-4CF8-BBEE-40F232420828}" dt="2020-12-20T14:31:21.218" v="405" actId="1076"/>
        <pc:sldMkLst>
          <pc:docMk/>
          <pc:sldMk cId="651443823" sldId="311"/>
        </pc:sldMkLst>
        <pc:spChg chg="mod">
          <ac:chgData name="Ryan Peguero" userId="757dc28ec9475772" providerId="LiveId" clId="{AD19D41D-BEF6-4CF8-BBEE-40F232420828}" dt="2020-12-20T14:12:39.313" v="0" actId="403"/>
          <ac:spMkLst>
            <pc:docMk/>
            <pc:sldMk cId="651443823" sldId="311"/>
            <ac:spMk id="7" creationId="{5019AB69-53CE-4081-882B-1152F934053E}"/>
          </ac:spMkLst>
        </pc:spChg>
        <pc:spChg chg="mod">
          <ac:chgData name="Ryan Peguero" userId="757dc28ec9475772" providerId="LiveId" clId="{AD19D41D-BEF6-4CF8-BBEE-40F232420828}" dt="2020-12-20T14:31:21.218" v="405" actId="1076"/>
          <ac:spMkLst>
            <pc:docMk/>
            <pc:sldMk cId="651443823" sldId="311"/>
            <ac:spMk id="11" creationId="{DCE7C334-4FB7-4349-ABBE-94234FE838E4}"/>
          </ac:spMkLst>
        </pc:spChg>
        <pc:picChg chg="mod">
          <ac:chgData name="Ryan Peguero" userId="757dc28ec9475772" providerId="LiveId" clId="{AD19D41D-BEF6-4CF8-BBEE-40F232420828}" dt="2020-12-20T14:31:08.830" v="401" actId="1076"/>
          <ac:picMkLst>
            <pc:docMk/>
            <pc:sldMk cId="651443823" sldId="311"/>
            <ac:picMk id="10" creationId="{783408DE-4A83-47A5-89F6-82062763C2D6}"/>
          </ac:picMkLst>
        </pc:picChg>
      </pc:sldChg>
      <pc:sldChg chg="modSp mod">
        <pc:chgData name="Ryan Peguero" userId="757dc28ec9475772" providerId="LiveId" clId="{AD19D41D-BEF6-4CF8-BBEE-40F232420828}" dt="2020-12-20T14:13:36.806" v="15" actId="403"/>
        <pc:sldMkLst>
          <pc:docMk/>
          <pc:sldMk cId="1002255943" sldId="312"/>
        </pc:sldMkLst>
        <pc:spChg chg="mod">
          <ac:chgData name="Ryan Peguero" userId="757dc28ec9475772" providerId="LiveId" clId="{AD19D41D-BEF6-4CF8-BBEE-40F232420828}" dt="2020-12-20T14:13:27.514" v="11" actId="403"/>
          <ac:spMkLst>
            <pc:docMk/>
            <pc:sldMk cId="1002255943" sldId="312"/>
            <ac:spMk id="9" creationId="{B7E01689-3544-42A6-85DD-057A8D9DE1AE}"/>
          </ac:spMkLst>
        </pc:spChg>
        <pc:spChg chg="mod">
          <ac:chgData name="Ryan Peguero" userId="757dc28ec9475772" providerId="LiveId" clId="{AD19D41D-BEF6-4CF8-BBEE-40F232420828}" dt="2020-12-20T14:13:36.806" v="15" actId="403"/>
          <ac:spMkLst>
            <pc:docMk/>
            <pc:sldMk cId="1002255943" sldId="312"/>
            <ac:spMk id="11" creationId="{525845D6-170D-42D2-8F71-C704DD410276}"/>
          </ac:spMkLst>
        </pc:spChg>
        <pc:picChg chg="ord">
          <ac:chgData name="Ryan Peguero" userId="757dc28ec9475772" providerId="LiveId" clId="{AD19D41D-BEF6-4CF8-BBEE-40F232420828}" dt="2020-12-20T14:13:18.440" v="7" actId="167"/>
          <ac:picMkLst>
            <pc:docMk/>
            <pc:sldMk cId="1002255943" sldId="312"/>
            <ac:picMk id="14" creationId="{2BC4D4E2-23F6-41CE-B287-1950B3690EF0}"/>
          </ac:picMkLst>
        </pc:picChg>
      </pc:sldChg>
      <pc:sldChg chg="modSp mod modNotesTx">
        <pc:chgData name="Ryan Peguero" userId="757dc28ec9475772" providerId="LiveId" clId="{AD19D41D-BEF6-4CF8-BBEE-40F232420828}" dt="2020-12-20T14:19:44.864" v="234" actId="14734"/>
        <pc:sldMkLst>
          <pc:docMk/>
          <pc:sldMk cId="3228685475" sldId="313"/>
        </pc:sldMkLst>
        <pc:graphicFrameChg chg="mod modGraphic">
          <ac:chgData name="Ryan Peguero" userId="757dc28ec9475772" providerId="LiveId" clId="{AD19D41D-BEF6-4CF8-BBEE-40F232420828}" dt="2020-12-20T14:19:44.864" v="234" actId="14734"/>
          <ac:graphicFrameMkLst>
            <pc:docMk/>
            <pc:sldMk cId="3228685475" sldId="313"/>
            <ac:graphicFrameMk id="4" creationId="{A1B188FC-6A7D-48E6-87B2-F5C99B94DC64}"/>
          </ac:graphicFrameMkLst>
        </pc:graphicFrameChg>
      </pc:sldChg>
      <pc:sldChg chg="modSp">
        <pc:chgData name="Ryan Peguero" userId="757dc28ec9475772" providerId="LiveId" clId="{AD19D41D-BEF6-4CF8-BBEE-40F232420828}" dt="2020-12-20T14:21:32.054" v="285" actId="404"/>
        <pc:sldMkLst>
          <pc:docMk/>
          <pc:sldMk cId="310581355" sldId="314"/>
        </pc:sldMkLst>
        <pc:graphicFrameChg chg="mod">
          <ac:chgData name="Ryan Peguero" userId="757dc28ec9475772" providerId="LiveId" clId="{AD19D41D-BEF6-4CF8-BBEE-40F232420828}" dt="2020-12-20T14:21:32.054" v="285" actId="404"/>
          <ac:graphicFrameMkLst>
            <pc:docMk/>
            <pc:sldMk cId="310581355" sldId="314"/>
            <ac:graphicFrameMk id="4" creationId="{ADC20F91-879E-4199-A04C-CB844515AAF4}"/>
          </ac:graphicFrameMkLst>
        </pc:graphicFrameChg>
      </pc:sldChg>
      <pc:sldChg chg="modSp mod">
        <pc:chgData name="Ryan Peguero" userId="757dc28ec9475772" providerId="LiveId" clId="{AD19D41D-BEF6-4CF8-BBEE-40F232420828}" dt="2020-12-20T14:26:34.024" v="364"/>
        <pc:sldMkLst>
          <pc:docMk/>
          <pc:sldMk cId="3132743429" sldId="315"/>
        </pc:sldMkLst>
        <pc:spChg chg="mod">
          <ac:chgData name="Ryan Peguero" userId="757dc28ec9475772" providerId="LiveId" clId="{AD19D41D-BEF6-4CF8-BBEE-40F232420828}" dt="2020-12-20T14:24:21.462" v="328" actId="1076"/>
          <ac:spMkLst>
            <pc:docMk/>
            <pc:sldMk cId="3132743429" sldId="315"/>
            <ac:spMk id="2" creationId="{0E55A693-E913-485F-8B31-35F43EC9F1F4}"/>
          </ac:spMkLst>
        </pc:spChg>
        <pc:graphicFrameChg chg="mod">
          <ac:chgData name="Ryan Peguero" userId="757dc28ec9475772" providerId="LiveId" clId="{AD19D41D-BEF6-4CF8-BBEE-40F232420828}" dt="2020-12-20T14:26:34.024" v="364"/>
          <ac:graphicFrameMkLst>
            <pc:docMk/>
            <pc:sldMk cId="3132743429" sldId="315"/>
            <ac:graphicFrameMk id="4" creationId="{AC08A85E-ED89-4A42-8D68-222A14FE3D3C}"/>
          </ac:graphicFrameMkLst>
        </pc:graphicFrameChg>
        <pc:picChg chg="mod">
          <ac:chgData name="Ryan Peguero" userId="757dc28ec9475772" providerId="LiveId" clId="{AD19D41D-BEF6-4CF8-BBEE-40F232420828}" dt="2020-12-20T14:24:17.136" v="327" actId="1076"/>
          <ac:picMkLst>
            <pc:docMk/>
            <pc:sldMk cId="3132743429" sldId="315"/>
            <ac:picMk id="5" creationId="{8FB90F11-BB20-44D4-9DCE-007722BD75F0}"/>
          </ac:picMkLst>
        </pc:picChg>
      </pc:sldChg>
      <pc:sldChg chg="modSp mod modNotesTx">
        <pc:chgData name="Ryan Peguero" userId="757dc28ec9475772" providerId="LiveId" clId="{AD19D41D-BEF6-4CF8-BBEE-40F232420828}" dt="2020-12-20T14:30:37.620" v="400" actId="27636"/>
        <pc:sldMkLst>
          <pc:docMk/>
          <pc:sldMk cId="2642182008" sldId="316"/>
        </pc:sldMkLst>
        <pc:spChg chg="mod">
          <ac:chgData name="Ryan Peguero" userId="757dc28ec9475772" providerId="LiveId" clId="{AD19D41D-BEF6-4CF8-BBEE-40F232420828}" dt="2020-12-20T14:30:37.620" v="400" actId="27636"/>
          <ac:spMkLst>
            <pc:docMk/>
            <pc:sldMk cId="2642182008" sldId="316"/>
            <ac:spMk id="3" creationId="{11A62FE2-A102-4431-92E8-740631A3D6C3}"/>
          </ac:spMkLst>
        </pc:spChg>
      </pc:sldChg>
      <pc:sldChg chg="modNotesTx">
        <pc:chgData name="Ryan Peguero" userId="757dc28ec9475772" providerId="LiveId" clId="{AD19D41D-BEF6-4CF8-BBEE-40F232420828}" dt="2020-12-20T14:30:01.808" v="398" actId="33524"/>
        <pc:sldMkLst>
          <pc:docMk/>
          <pc:sldMk cId="2669810377" sldId="318"/>
        </pc:sldMkLst>
      </pc:sldChg>
      <pc:sldChg chg="modSp mod">
        <pc:chgData name="Ryan Peguero" userId="757dc28ec9475772" providerId="LiveId" clId="{AD19D41D-BEF6-4CF8-BBEE-40F232420828}" dt="2020-12-20T14:28:24.543" v="396" actId="27636"/>
        <pc:sldMkLst>
          <pc:docMk/>
          <pc:sldMk cId="1236147473" sldId="319"/>
        </pc:sldMkLst>
        <pc:spChg chg="mod">
          <ac:chgData name="Ryan Peguero" userId="757dc28ec9475772" providerId="LiveId" clId="{AD19D41D-BEF6-4CF8-BBEE-40F232420828}" dt="2020-12-20T14:28:24.543" v="396" actId="27636"/>
          <ac:spMkLst>
            <pc:docMk/>
            <pc:sldMk cId="1236147473" sldId="319"/>
            <ac:spMk id="3" creationId="{2A0A6202-405F-4832-8977-C7F9295E1ACB}"/>
          </ac:spMkLst>
        </pc:spChg>
        <pc:picChg chg="ord">
          <ac:chgData name="Ryan Peguero" userId="757dc28ec9475772" providerId="LiveId" clId="{AD19D41D-BEF6-4CF8-BBEE-40F232420828}" dt="2020-12-20T14:27:51.914" v="377" actId="167"/>
          <ac:picMkLst>
            <pc:docMk/>
            <pc:sldMk cId="1236147473" sldId="319"/>
            <ac:picMk id="5" creationId="{04DA5796-600F-43F0-BBBA-5B9F90C5B6EB}"/>
          </ac:picMkLst>
        </pc:picChg>
      </pc:sldChg>
      <pc:sldChg chg="modSp mod">
        <pc:chgData name="Ryan Peguero" userId="757dc28ec9475772" providerId="LiveId" clId="{AD19D41D-BEF6-4CF8-BBEE-40F232420828}" dt="2020-12-20T14:28:43.797" v="397" actId="1076"/>
        <pc:sldMkLst>
          <pc:docMk/>
          <pc:sldMk cId="921293625" sldId="320"/>
        </pc:sldMkLst>
        <pc:picChg chg="mod">
          <ac:chgData name="Ryan Peguero" userId="757dc28ec9475772" providerId="LiveId" clId="{AD19D41D-BEF6-4CF8-BBEE-40F232420828}" dt="2020-12-20T14:28:43.797" v="397" actId="1076"/>
          <ac:picMkLst>
            <pc:docMk/>
            <pc:sldMk cId="921293625" sldId="320"/>
            <ac:picMk id="4" creationId="{15665DCC-8D22-4965-A348-D0134340CC1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003D7B-A586-409A-8F38-4E4DA39C5627}" type="doc">
      <dgm:prSet loTypeId="urn:microsoft.com/office/officeart/2005/8/layout/chevron2" loCatId="process" qsTypeId="urn:microsoft.com/office/officeart/2005/8/quickstyle/simple4" qsCatId="simple" csTypeId="urn:microsoft.com/office/officeart/2005/8/colors/accent3_2" csCatId="accent3" phldr="1"/>
      <dgm:spPr/>
      <dgm:t>
        <a:bodyPr/>
        <a:lstStyle/>
        <a:p>
          <a:endParaRPr lang="en-US"/>
        </a:p>
      </dgm:t>
    </dgm:pt>
    <dgm:pt modelId="{F4F0C675-D496-4499-ACBA-5A6FB0F80A8F}">
      <dgm:prSet phldrT="[Text]" custT="1"/>
      <dgm:spPr/>
      <dgm:t>
        <a:bodyPr/>
        <a:lstStyle/>
        <a:p>
          <a:r>
            <a:rPr lang="en-US" sz="1400" dirty="0"/>
            <a:t>Specific</a:t>
          </a:r>
          <a:endParaRPr lang="en-US" sz="900" dirty="0"/>
        </a:p>
      </dgm:t>
    </dgm:pt>
    <dgm:pt modelId="{73C8793E-8D9F-4848-8CBA-32301C33B6DA}" type="parTrans" cxnId="{AAAB7FE8-851B-4C92-A9E0-8F817533B4FC}">
      <dgm:prSet/>
      <dgm:spPr/>
      <dgm:t>
        <a:bodyPr/>
        <a:lstStyle/>
        <a:p>
          <a:endParaRPr lang="en-US"/>
        </a:p>
      </dgm:t>
    </dgm:pt>
    <dgm:pt modelId="{CBB63288-9B58-4853-A0C3-0BDE40137129}" type="sibTrans" cxnId="{AAAB7FE8-851B-4C92-A9E0-8F817533B4FC}">
      <dgm:prSet/>
      <dgm:spPr/>
      <dgm:t>
        <a:bodyPr/>
        <a:lstStyle/>
        <a:p>
          <a:endParaRPr lang="en-US"/>
        </a:p>
      </dgm:t>
    </dgm:pt>
    <dgm:pt modelId="{9FD8F038-D47E-4652-92E4-F5C7A37AB75F}">
      <dgm:prSet phldrT="[Text]" custT="1"/>
      <dgm:spPr/>
      <dgm:t>
        <a:bodyPr/>
        <a:lstStyle/>
        <a:p>
          <a:r>
            <a:rPr lang="en-US" sz="2000" dirty="0"/>
            <a:t>Increase Sales</a:t>
          </a:r>
        </a:p>
      </dgm:t>
    </dgm:pt>
    <dgm:pt modelId="{14DB8B0D-C44B-42B3-B1FB-780EE7FBDB48}" type="parTrans" cxnId="{E0BAE40C-AC28-4164-A216-9E65010BAF8E}">
      <dgm:prSet/>
      <dgm:spPr/>
      <dgm:t>
        <a:bodyPr/>
        <a:lstStyle/>
        <a:p>
          <a:endParaRPr lang="en-US"/>
        </a:p>
      </dgm:t>
    </dgm:pt>
    <dgm:pt modelId="{67BF1BB6-0F71-4440-AF02-86F40270B052}" type="sibTrans" cxnId="{E0BAE40C-AC28-4164-A216-9E65010BAF8E}">
      <dgm:prSet/>
      <dgm:spPr/>
      <dgm:t>
        <a:bodyPr/>
        <a:lstStyle/>
        <a:p>
          <a:endParaRPr lang="en-US"/>
        </a:p>
      </dgm:t>
    </dgm:pt>
    <dgm:pt modelId="{7A99460F-FE65-41D9-BEA7-3408CC347D9B}">
      <dgm:prSet phldrT="[Text]" custT="1"/>
      <dgm:spPr/>
      <dgm:t>
        <a:bodyPr/>
        <a:lstStyle/>
        <a:p>
          <a:r>
            <a:rPr lang="en-US" sz="2000" dirty="0"/>
            <a:t>Increase Social Media Presence</a:t>
          </a:r>
          <a:endParaRPr lang="en-US" sz="1600" dirty="0"/>
        </a:p>
      </dgm:t>
    </dgm:pt>
    <dgm:pt modelId="{7D5C3925-2202-4841-BDC7-98E9FDF8F1A3}" type="parTrans" cxnId="{10032843-A57A-429B-B130-13D78342D8FD}">
      <dgm:prSet/>
      <dgm:spPr/>
      <dgm:t>
        <a:bodyPr/>
        <a:lstStyle/>
        <a:p>
          <a:endParaRPr lang="en-US"/>
        </a:p>
      </dgm:t>
    </dgm:pt>
    <dgm:pt modelId="{D4DBCDDB-D265-4674-B085-FCCE8697CD96}" type="sibTrans" cxnId="{10032843-A57A-429B-B130-13D78342D8FD}">
      <dgm:prSet/>
      <dgm:spPr/>
      <dgm:t>
        <a:bodyPr/>
        <a:lstStyle/>
        <a:p>
          <a:endParaRPr lang="en-US"/>
        </a:p>
      </dgm:t>
    </dgm:pt>
    <dgm:pt modelId="{F00BC53F-0F91-4268-98B3-5C1AEFE0AC76}">
      <dgm:prSet phldrT="[Text]" custT="1"/>
      <dgm:spPr/>
      <dgm:t>
        <a:bodyPr/>
        <a:lstStyle/>
        <a:p>
          <a:r>
            <a:rPr lang="en-US" sz="900" dirty="0"/>
            <a:t>Measurable</a:t>
          </a:r>
        </a:p>
      </dgm:t>
    </dgm:pt>
    <dgm:pt modelId="{2A864C75-956C-4F29-B7E8-462D99CB5AF3}" type="parTrans" cxnId="{2D546DCC-A4B4-4397-B8CC-9B0D5591ABE4}">
      <dgm:prSet/>
      <dgm:spPr/>
      <dgm:t>
        <a:bodyPr/>
        <a:lstStyle/>
        <a:p>
          <a:endParaRPr lang="en-US"/>
        </a:p>
      </dgm:t>
    </dgm:pt>
    <dgm:pt modelId="{29B182F8-B89E-4377-8EB3-26565FDBABB5}" type="sibTrans" cxnId="{2D546DCC-A4B4-4397-B8CC-9B0D5591ABE4}">
      <dgm:prSet/>
      <dgm:spPr/>
      <dgm:t>
        <a:bodyPr/>
        <a:lstStyle/>
        <a:p>
          <a:endParaRPr lang="en-US"/>
        </a:p>
      </dgm:t>
    </dgm:pt>
    <dgm:pt modelId="{30AB9D7B-6A1D-41C3-8843-D80A4602DFB5}">
      <dgm:prSet phldrT="[Text]" custT="1"/>
      <dgm:spPr/>
      <dgm:t>
        <a:bodyPr/>
        <a:lstStyle/>
        <a:p>
          <a:r>
            <a:rPr lang="en-US" sz="2000" dirty="0"/>
            <a:t>Look at sales from previous months</a:t>
          </a:r>
        </a:p>
      </dgm:t>
    </dgm:pt>
    <dgm:pt modelId="{9D3AE2EB-10B0-44FF-9188-BDD425228155}" type="parTrans" cxnId="{55CCC7F7-0D2A-497D-AAA0-F5B0F14477B1}">
      <dgm:prSet/>
      <dgm:spPr/>
      <dgm:t>
        <a:bodyPr/>
        <a:lstStyle/>
        <a:p>
          <a:endParaRPr lang="en-US"/>
        </a:p>
      </dgm:t>
    </dgm:pt>
    <dgm:pt modelId="{13C438C2-248C-449E-95C4-6CC5496EB01F}" type="sibTrans" cxnId="{55CCC7F7-0D2A-497D-AAA0-F5B0F14477B1}">
      <dgm:prSet/>
      <dgm:spPr/>
      <dgm:t>
        <a:bodyPr/>
        <a:lstStyle/>
        <a:p>
          <a:endParaRPr lang="en-US"/>
        </a:p>
      </dgm:t>
    </dgm:pt>
    <dgm:pt modelId="{5A20347A-5FCC-42F5-9007-F7970E059637}">
      <dgm:prSet phldrT="[Text]" custT="1"/>
      <dgm:spPr/>
      <dgm:t>
        <a:bodyPr/>
        <a:lstStyle/>
        <a:p>
          <a:r>
            <a:rPr lang="en-US" sz="2000" dirty="0"/>
            <a:t>Check social media presence with KPIs</a:t>
          </a:r>
        </a:p>
      </dgm:t>
    </dgm:pt>
    <dgm:pt modelId="{21D18856-8271-4AB4-BEC3-1D77972CBC42}" type="parTrans" cxnId="{B8C3D4C6-E5C3-45E4-825A-5BAF1AB1D066}">
      <dgm:prSet/>
      <dgm:spPr/>
      <dgm:t>
        <a:bodyPr/>
        <a:lstStyle/>
        <a:p>
          <a:endParaRPr lang="en-US"/>
        </a:p>
      </dgm:t>
    </dgm:pt>
    <dgm:pt modelId="{82F70DA5-FBBD-45FE-9629-1F0ADAD33A0B}" type="sibTrans" cxnId="{B8C3D4C6-E5C3-45E4-825A-5BAF1AB1D066}">
      <dgm:prSet/>
      <dgm:spPr/>
      <dgm:t>
        <a:bodyPr/>
        <a:lstStyle/>
        <a:p>
          <a:endParaRPr lang="en-US"/>
        </a:p>
      </dgm:t>
    </dgm:pt>
    <dgm:pt modelId="{BD1BAE1B-66CC-4A9A-A1B4-C51EC3D3FBBC}">
      <dgm:prSet phldrT="[Text]" custT="1"/>
      <dgm:spPr/>
      <dgm:t>
        <a:bodyPr/>
        <a:lstStyle/>
        <a:p>
          <a:r>
            <a:rPr lang="en-US" sz="1050" dirty="0"/>
            <a:t>Attainable</a:t>
          </a:r>
          <a:endParaRPr lang="en-US" sz="900" dirty="0"/>
        </a:p>
      </dgm:t>
    </dgm:pt>
    <dgm:pt modelId="{769BE3F1-DB4D-4009-9E21-3B01C9F46640}" type="parTrans" cxnId="{DAEB70E9-4834-4B1A-847A-A29768A16BAA}">
      <dgm:prSet/>
      <dgm:spPr/>
      <dgm:t>
        <a:bodyPr/>
        <a:lstStyle/>
        <a:p>
          <a:endParaRPr lang="en-US"/>
        </a:p>
      </dgm:t>
    </dgm:pt>
    <dgm:pt modelId="{8D1DED33-A367-42E5-8F41-54EC108D767D}" type="sibTrans" cxnId="{DAEB70E9-4834-4B1A-847A-A29768A16BAA}">
      <dgm:prSet/>
      <dgm:spPr/>
      <dgm:t>
        <a:bodyPr/>
        <a:lstStyle/>
        <a:p>
          <a:endParaRPr lang="en-US"/>
        </a:p>
      </dgm:t>
    </dgm:pt>
    <dgm:pt modelId="{EAB77321-F389-4EB1-BB25-1E2D672D4D1E}">
      <dgm:prSet phldrT="[Text]" custT="1"/>
      <dgm:spPr/>
      <dgm:t>
        <a:bodyPr/>
        <a:lstStyle/>
        <a:p>
          <a:r>
            <a:rPr lang="en-US" sz="2000" dirty="0"/>
            <a:t>Increase advertising with developed copies</a:t>
          </a:r>
        </a:p>
      </dgm:t>
    </dgm:pt>
    <dgm:pt modelId="{95054B44-1CDB-4477-833B-770F449C01D7}" type="parTrans" cxnId="{BF200FBE-6F46-4FC0-96F6-D598E384FD9B}">
      <dgm:prSet/>
      <dgm:spPr/>
      <dgm:t>
        <a:bodyPr/>
        <a:lstStyle/>
        <a:p>
          <a:endParaRPr lang="en-US"/>
        </a:p>
      </dgm:t>
    </dgm:pt>
    <dgm:pt modelId="{7E36C928-FC6B-4FA2-9229-AC6F124F6A60}" type="sibTrans" cxnId="{BF200FBE-6F46-4FC0-96F6-D598E384FD9B}">
      <dgm:prSet/>
      <dgm:spPr/>
      <dgm:t>
        <a:bodyPr/>
        <a:lstStyle/>
        <a:p>
          <a:endParaRPr lang="en-US"/>
        </a:p>
      </dgm:t>
    </dgm:pt>
    <dgm:pt modelId="{DBA92691-87F5-41A6-8F84-A19408D9950F}">
      <dgm:prSet phldrT="[Text]" custT="1"/>
      <dgm:spPr/>
      <dgm:t>
        <a:bodyPr/>
        <a:lstStyle/>
        <a:p>
          <a:r>
            <a:rPr lang="en-US" sz="1200" dirty="0"/>
            <a:t>Relevant</a:t>
          </a:r>
          <a:endParaRPr lang="en-US" sz="900" dirty="0"/>
        </a:p>
      </dgm:t>
    </dgm:pt>
    <dgm:pt modelId="{E01E36DD-F223-4EB4-B42B-84876D88BC45}" type="parTrans" cxnId="{4A69E0A5-1BB9-43E2-B7DF-9703EA79AD1E}">
      <dgm:prSet/>
      <dgm:spPr/>
      <dgm:t>
        <a:bodyPr/>
        <a:lstStyle/>
        <a:p>
          <a:endParaRPr lang="en-US"/>
        </a:p>
      </dgm:t>
    </dgm:pt>
    <dgm:pt modelId="{47614968-0BEE-4E60-AB6D-4F1BC3C344D3}" type="sibTrans" cxnId="{4A69E0A5-1BB9-43E2-B7DF-9703EA79AD1E}">
      <dgm:prSet/>
      <dgm:spPr/>
      <dgm:t>
        <a:bodyPr/>
        <a:lstStyle/>
        <a:p>
          <a:endParaRPr lang="en-US"/>
        </a:p>
      </dgm:t>
    </dgm:pt>
    <dgm:pt modelId="{C721C2F5-7195-4C23-965F-C1EA2AA4FCE6}">
      <dgm:prSet phldrT="[Text]" custT="1"/>
      <dgm:spPr/>
      <dgm:t>
        <a:bodyPr/>
        <a:lstStyle/>
        <a:p>
          <a:r>
            <a:rPr lang="en-US" sz="1400" dirty="0"/>
            <a:t>Time-Bound</a:t>
          </a:r>
          <a:endParaRPr lang="en-US" sz="900" dirty="0"/>
        </a:p>
      </dgm:t>
    </dgm:pt>
    <dgm:pt modelId="{69885710-45DE-4CD4-AF1D-4AFE7F2C673F}" type="parTrans" cxnId="{4AD8DCCD-E53D-4A0D-BBE1-BDCC3CC4029E}">
      <dgm:prSet/>
      <dgm:spPr/>
      <dgm:t>
        <a:bodyPr/>
        <a:lstStyle/>
        <a:p>
          <a:endParaRPr lang="en-US"/>
        </a:p>
      </dgm:t>
    </dgm:pt>
    <dgm:pt modelId="{771B84A8-EA82-4899-A7E2-CA3D17B5A87E}" type="sibTrans" cxnId="{4AD8DCCD-E53D-4A0D-BBE1-BDCC3CC4029E}">
      <dgm:prSet/>
      <dgm:spPr/>
      <dgm:t>
        <a:bodyPr/>
        <a:lstStyle/>
        <a:p>
          <a:endParaRPr lang="en-US"/>
        </a:p>
      </dgm:t>
    </dgm:pt>
    <dgm:pt modelId="{BC74A03F-DAEB-46F3-9A30-9C59511D2059}">
      <dgm:prSet phldrT="[Text]" custT="1"/>
      <dgm:spPr/>
      <dgm:t>
        <a:bodyPr/>
        <a:lstStyle/>
        <a:p>
          <a:r>
            <a:rPr lang="en-US" sz="2000" dirty="0"/>
            <a:t>Increasing sales and social media presence will lead to Bang being the number one company in the market</a:t>
          </a:r>
        </a:p>
      </dgm:t>
    </dgm:pt>
    <dgm:pt modelId="{A25FB8B8-2B69-4A0B-A236-035B69A6E982}" type="parTrans" cxnId="{1BD4BED7-21CE-4B04-BB8C-92B41D837F59}">
      <dgm:prSet/>
      <dgm:spPr/>
      <dgm:t>
        <a:bodyPr/>
        <a:lstStyle/>
        <a:p>
          <a:endParaRPr lang="en-US"/>
        </a:p>
      </dgm:t>
    </dgm:pt>
    <dgm:pt modelId="{ADE903E3-A2DB-4CAA-A687-A247BE3E713B}" type="sibTrans" cxnId="{1BD4BED7-21CE-4B04-BB8C-92B41D837F59}">
      <dgm:prSet/>
      <dgm:spPr/>
      <dgm:t>
        <a:bodyPr/>
        <a:lstStyle/>
        <a:p>
          <a:endParaRPr lang="en-US"/>
        </a:p>
      </dgm:t>
    </dgm:pt>
    <dgm:pt modelId="{9C14B8DE-D5AF-48A6-A500-BBCB65B38CBC}">
      <dgm:prSet phldrT="[Text]" custT="1"/>
      <dgm:spPr/>
      <dgm:t>
        <a:bodyPr/>
        <a:lstStyle/>
        <a:p>
          <a:r>
            <a:rPr lang="en-US" sz="2000" dirty="0"/>
            <a:t>2 months of circulating the IMC </a:t>
          </a:r>
        </a:p>
      </dgm:t>
    </dgm:pt>
    <dgm:pt modelId="{FF5545D1-8333-44AF-B932-9487FBE4F05E}" type="parTrans" cxnId="{2D4FACF1-0E56-4A80-AAE2-1B3F4365CD7A}">
      <dgm:prSet/>
      <dgm:spPr/>
      <dgm:t>
        <a:bodyPr/>
        <a:lstStyle/>
        <a:p>
          <a:endParaRPr lang="en-US"/>
        </a:p>
      </dgm:t>
    </dgm:pt>
    <dgm:pt modelId="{ADA85D39-8DCF-4B27-9677-B3A2EF6D1E08}" type="sibTrans" cxnId="{2D4FACF1-0E56-4A80-AAE2-1B3F4365CD7A}">
      <dgm:prSet/>
      <dgm:spPr/>
      <dgm:t>
        <a:bodyPr/>
        <a:lstStyle/>
        <a:p>
          <a:endParaRPr lang="en-US"/>
        </a:p>
      </dgm:t>
    </dgm:pt>
    <dgm:pt modelId="{62778FE7-25EA-40E0-B4AF-C396B2E04588}">
      <dgm:prSet phldrT="[Text]" custT="1"/>
      <dgm:spPr/>
      <dgm:t>
        <a:bodyPr/>
        <a:lstStyle/>
        <a:p>
          <a:r>
            <a:rPr lang="en-US" sz="2000" dirty="0"/>
            <a:t>Monthly review of sales and KPIs for three months</a:t>
          </a:r>
          <a:endParaRPr lang="en-US" sz="1600" dirty="0"/>
        </a:p>
      </dgm:t>
    </dgm:pt>
    <dgm:pt modelId="{0D83BC4E-22A3-4919-97BC-D8768242F454}" type="parTrans" cxnId="{92EA72BA-0BD1-420D-A874-4A709CBB83B2}">
      <dgm:prSet/>
      <dgm:spPr/>
      <dgm:t>
        <a:bodyPr/>
        <a:lstStyle/>
        <a:p>
          <a:endParaRPr lang="en-US"/>
        </a:p>
      </dgm:t>
    </dgm:pt>
    <dgm:pt modelId="{72023C19-31A1-4C89-9348-2DB7DFE1C107}" type="sibTrans" cxnId="{92EA72BA-0BD1-420D-A874-4A709CBB83B2}">
      <dgm:prSet/>
      <dgm:spPr/>
      <dgm:t>
        <a:bodyPr/>
        <a:lstStyle/>
        <a:p>
          <a:endParaRPr lang="en-US"/>
        </a:p>
      </dgm:t>
    </dgm:pt>
    <dgm:pt modelId="{95571B31-6B90-4096-B78B-A472950B9195}" type="pres">
      <dgm:prSet presAssocID="{62003D7B-A586-409A-8F38-4E4DA39C5627}" presName="linearFlow" presStyleCnt="0">
        <dgm:presLayoutVars>
          <dgm:dir/>
          <dgm:animLvl val="lvl"/>
          <dgm:resizeHandles val="exact"/>
        </dgm:presLayoutVars>
      </dgm:prSet>
      <dgm:spPr/>
    </dgm:pt>
    <dgm:pt modelId="{375B5580-4660-4AF1-BC91-F7EC6C77107C}" type="pres">
      <dgm:prSet presAssocID="{F4F0C675-D496-4499-ACBA-5A6FB0F80A8F}" presName="composite" presStyleCnt="0"/>
      <dgm:spPr/>
    </dgm:pt>
    <dgm:pt modelId="{A79788B2-F9E0-43A0-BD08-E3D3172F1269}" type="pres">
      <dgm:prSet presAssocID="{F4F0C675-D496-4499-ACBA-5A6FB0F80A8F}" presName="parentText" presStyleLbl="alignNode1" presStyleIdx="0" presStyleCnt="5">
        <dgm:presLayoutVars>
          <dgm:chMax val="1"/>
          <dgm:bulletEnabled val="1"/>
        </dgm:presLayoutVars>
      </dgm:prSet>
      <dgm:spPr/>
    </dgm:pt>
    <dgm:pt modelId="{C61A1235-F74E-439C-86B4-9D985F71B5D3}" type="pres">
      <dgm:prSet presAssocID="{F4F0C675-D496-4499-ACBA-5A6FB0F80A8F}" presName="descendantText" presStyleLbl="alignAcc1" presStyleIdx="0" presStyleCnt="5">
        <dgm:presLayoutVars>
          <dgm:bulletEnabled val="1"/>
        </dgm:presLayoutVars>
      </dgm:prSet>
      <dgm:spPr/>
    </dgm:pt>
    <dgm:pt modelId="{F6EED017-5852-44C1-84A2-EB5E2FE0F0A8}" type="pres">
      <dgm:prSet presAssocID="{CBB63288-9B58-4853-A0C3-0BDE40137129}" presName="sp" presStyleCnt="0"/>
      <dgm:spPr/>
    </dgm:pt>
    <dgm:pt modelId="{8938C8EC-A0A9-4BA7-819B-BAB331E7C255}" type="pres">
      <dgm:prSet presAssocID="{F00BC53F-0F91-4268-98B3-5C1AEFE0AC76}" presName="composite" presStyleCnt="0"/>
      <dgm:spPr/>
    </dgm:pt>
    <dgm:pt modelId="{3F954E49-5F14-439A-8B65-D288D6C96241}" type="pres">
      <dgm:prSet presAssocID="{F00BC53F-0F91-4268-98B3-5C1AEFE0AC76}" presName="parentText" presStyleLbl="alignNode1" presStyleIdx="1" presStyleCnt="5">
        <dgm:presLayoutVars>
          <dgm:chMax val="1"/>
          <dgm:bulletEnabled val="1"/>
        </dgm:presLayoutVars>
      </dgm:prSet>
      <dgm:spPr/>
    </dgm:pt>
    <dgm:pt modelId="{26A784F1-EEEF-4149-99F2-D4F5091AA144}" type="pres">
      <dgm:prSet presAssocID="{F00BC53F-0F91-4268-98B3-5C1AEFE0AC76}" presName="descendantText" presStyleLbl="alignAcc1" presStyleIdx="1" presStyleCnt="5">
        <dgm:presLayoutVars>
          <dgm:bulletEnabled val="1"/>
        </dgm:presLayoutVars>
      </dgm:prSet>
      <dgm:spPr/>
    </dgm:pt>
    <dgm:pt modelId="{709D7352-1E4A-4422-8A30-E379E038E820}" type="pres">
      <dgm:prSet presAssocID="{29B182F8-B89E-4377-8EB3-26565FDBABB5}" presName="sp" presStyleCnt="0"/>
      <dgm:spPr/>
    </dgm:pt>
    <dgm:pt modelId="{EE0FA7BF-3723-4447-9C3E-63F8460EB880}" type="pres">
      <dgm:prSet presAssocID="{BD1BAE1B-66CC-4A9A-A1B4-C51EC3D3FBBC}" presName="composite" presStyleCnt="0"/>
      <dgm:spPr/>
    </dgm:pt>
    <dgm:pt modelId="{6CE8B405-2792-4009-B732-8B210FC29ACD}" type="pres">
      <dgm:prSet presAssocID="{BD1BAE1B-66CC-4A9A-A1B4-C51EC3D3FBBC}" presName="parentText" presStyleLbl="alignNode1" presStyleIdx="2" presStyleCnt="5">
        <dgm:presLayoutVars>
          <dgm:chMax val="1"/>
          <dgm:bulletEnabled val="1"/>
        </dgm:presLayoutVars>
      </dgm:prSet>
      <dgm:spPr/>
    </dgm:pt>
    <dgm:pt modelId="{F0C0E5DF-3610-4E50-B3CE-3434BF271474}" type="pres">
      <dgm:prSet presAssocID="{BD1BAE1B-66CC-4A9A-A1B4-C51EC3D3FBBC}" presName="descendantText" presStyleLbl="alignAcc1" presStyleIdx="2" presStyleCnt="5">
        <dgm:presLayoutVars>
          <dgm:bulletEnabled val="1"/>
        </dgm:presLayoutVars>
      </dgm:prSet>
      <dgm:spPr/>
    </dgm:pt>
    <dgm:pt modelId="{583A41F6-8C32-4286-B10C-D5A138C48001}" type="pres">
      <dgm:prSet presAssocID="{8D1DED33-A367-42E5-8F41-54EC108D767D}" presName="sp" presStyleCnt="0"/>
      <dgm:spPr/>
    </dgm:pt>
    <dgm:pt modelId="{1EB7F7C6-C3ED-4C9E-8278-29D365015B6C}" type="pres">
      <dgm:prSet presAssocID="{DBA92691-87F5-41A6-8F84-A19408D9950F}" presName="composite" presStyleCnt="0"/>
      <dgm:spPr/>
    </dgm:pt>
    <dgm:pt modelId="{AA75E8BD-BAEA-4AE6-888A-03D6EF015A74}" type="pres">
      <dgm:prSet presAssocID="{DBA92691-87F5-41A6-8F84-A19408D9950F}" presName="parentText" presStyleLbl="alignNode1" presStyleIdx="3" presStyleCnt="5">
        <dgm:presLayoutVars>
          <dgm:chMax val="1"/>
          <dgm:bulletEnabled val="1"/>
        </dgm:presLayoutVars>
      </dgm:prSet>
      <dgm:spPr/>
    </dgm:pt>
    <dgm:pt modelId="{A093041C-F727-4204-9A23-22C57B297298}" type="pres">
      <dgm:prSet presAssocID="{DBA92691-87F5-41A6-8F84-A19408D9950F}" presName="descendantText" presStyleLbl="alignAcc1" presStyleIdx="3" presStyleCnt="5">
        <dgm:presLayoutVars>
          <dgm:bulletEnabled val="1"/>
        </dgm:presLayoutVars>
      </dgm:prSet>
      <dgm:spPr/>
    </dgm:pt>
    <dgm:pt modelId="{78BFF048-C5D5-456C-A34E-D219F3674D40}" type="pres">
      <dgm:prSet presAssocID="{47614968-0BEE-4E60-AB6D-4F1BC3C344D3}" presName="sp" presStyleCnt="0"/>
      <dgm:spPr/>
    </dgm:pt>
    <dgm:pt modelId="{31CB8E14-45B8-4CF3-A55D-F2E6FB5ED9C9}" type="pres">
      <dgm:prSet presAssocID="{C721C2F5-7195-4C23-965F-C1EA2AA4FCE6}" presName="composite" presStyleCnt="0"/>
      <dgm:spPr/>
    </dgm:pt>
    <dgm:pt modelId="{E1748502-0B2C-428D-B021-8C49D04871B1}" type="pres">
      <dgm:prSet presAssocID="{C721C2F5-7195-4C23-965F-C1EA2AA4FCE6}" presName="parentText" presStyleLbl="alignNode1" presStyleIdx="4" presStyleCnt="5">
        <dgm:presLayoutVars>
          <dgm:chMax val="1"/>
          <dgm:bulletEnabled val="1"/>
        </dgm:presLayoutVars>
      </dgm:prSet>
      <dgm:spPr/>
    </dgm:pt>
    <dgm:pt modelId="{5E57B6C7-AB7D-4EF9-B4A0-7C059B6C86CE}" type="pres">
      <dgm:prSet presAssocID="{C721C2F5-7195-4C23-965F-C1EA2AA4FCE6}" presName="descendantText" presStyleLbl="alignAcc1" presStyleIdx="4" presStyleCnt="5">
        <dgm:presLayoutVars>
          <dgm:bulletEnabled val="1"/>
        </dgm:presLayoutVars>
      </dgm:prSet>
      <dgm:spPr/>
    </dgm:pt>
  </dgm:ptLst>
  <dgm:cxnLst>
    <dgm:cxn modelId="{E0BAE40C-AC28-4164-A216-9E65010BAF8E}" srcId="{F4F0C675-D496-4499-ACBA-5A6FB0F80A8F}" destId="{9FD8F038-D47E-4652-92E4-F5C7A37AB75F}" srcOrd="0" destOrd="0" parTransId="{14DB8B0D-C44B-42B3-B1FB-780EE7FBDB48}" sibTransId="{67BF1BB6-0F71-4440-AF02-86F40270B052}"/>
    <dgm:cxn modelId="{64652B21-3D68-436E-BD27-524B24B2C62C}" type="presOf" srcId="{62003D7B-A586-409A-8F38-4E4DA39C5627}" destId="{95571B31-6B90-4096-B78B-A472950B9195}" srcOrd="0" destOrd="0" presId="urn:microsoft.com/office/officeart/2005/8/layout/chevron2"/>
    <dgm:cxn modelId="{BD0F672A-2165-4453-B8D9-D20FDDE49785}" type="presOf" srcId="{F4F0C675-D496-4499-ACBA-5A6FB0F80A8F}" destId="{A79788B2-F9E0-43A0-BD08-E3D3172F1269}" srcOrd="0" destOrd="0" presId="urn:microsoft.com/office/officeart/2005/8/layout/chevron2"/>
    <dgm:cxn modelId="{6E9F952F-6B39-48F5-B1BC-D981D6FE5327}" type="presOf" srcId="{F00BC53F-0F91-4268-98B3-5C1AEFE0AC76}" destId="{3F954E49-5F14-439A-8B65-D288D6C96241}" srcOrd="0" destOrd="0" presId="urn:microsoft.com/office/officeart/2005/8/layout/chevron2"/>
    <dgm:cxn modelId="{9968CB3F-8591-4765-A261-F93103C06595}" type="presOf" srcId="{5A20347A-5FCC-42F5-9007-F7970E059637}" destId="{26A784F1-EEEF-4149-99F2-D4F5091AA144}" srcOrd="0" destOrd="1" presId="urn:microsoft.com/office/officeart/2005/8/layout/chevron2"/>
    <dgm:cxn modelId="{E6ECE261-E322-4E79-94CE-9C9EA950CA99}" type="presOf" srcId="{62778FE7-25EA-40E0-B4AF-C396B2E04588}" destId="{5E57B6C7-AB7D-4EF9-B4A0-7C059B6C86CE}" srcOrd="0" destOrd="1" presId="urn:microsoft.com/office/officeart/2005/8/layout/chevron2"/>
    <dgm:cxn modelId="{A99CFA42-18E9-470C-BFBA-1D1FDADCA7AE}" type="presOf" srcId="{9C14B8DE-D5AF-48A6-A500-BBCB65B38CBC}" destId="{5E57B6C7-AB7D-4EF9-B4A0-7C059B6C86CE}" srcOrd="0" destOrd="0" presId="urn:microsoft.com/office/officeart/2005/8/layout/chevron2"/>
    <dgm:cxn modelId="{10032843-A57A-429B-B130-13D78342D8FD}" srcId="{F4F0C675-D496-4499-ACBA-5A6FB0F80A8F}" destId="{7A99460F-FE65-41D9-BEA7-3408CC347D9B}" srcOrd="1" destOrd="0" parTransId="{7D5C3925-2202-4841-BDC7-98E9FDF8F1A3}" sibTransId="{D4DBCDDB-D265-4674-B085-FCCE8697CD96}"/>
    <dgm:cxn modelId="{F1573254-BA6E-4BB5-AF33-73E882156D7F}" type="presOf" srcId="{BC74A03F-DAEB-46F3-9A30-9C59511D2059}" destId="{A093041C-F727-4204-9A23-22C57B297298}" srcOrd="0" destOrd="0" presId="urn:microsoft.com/office/officeart/2005/8/layout/chevron2"/>
    <dgm:cxn modelId="{30A62375-3BBB-4ACF-9A61-FE8A9580C561}" type="presOf" srcId="{BD1BAE1B-66CC-4A9A-A1B4-C51EC3D3FBBC}" destId="{6CE8B405-2792-4009-B732-8B210FC29ACD}" srcOrd="0" destOrd="0" presId="urn:microsoft.com/office/officeart/2005/8/layout/chevron2"/>
    <dgm:cxn modelId="{0B99DE8F-94C3-4838-B2C5-F0FB1D9622BF}" type="presOf" srcId="{C721C2F5-7195-4C23-965F-C1EA2AA4FCE6}" destId="{E1748502-0B2C-428D-B021-8C49D04871B1}" srcOrd="0" destOrd="0" presId="urn:microsoft.com/office/officeart/2005/8/layout/chevron2"/>
    <dgm:cxn modelId="{4A69E0A5-1BB9-43E2-B7DF-9703EA79AD1E}" srcId="{62003D7B-A586-409A-8F38-4E4DA39C5627}" destId="{DBA92691-87F5-41A6-8F84-A19408D9950F}" srcOrd="3" destOrd="0" parTransId="{E01E36DD-F223-4EB4-B42B-84876D88BC45}" sibTransId="{47614968-0BEE-4E60-AB6D-4F1BC3C344D3}"/>
    <dgm:cxn modelId="{72FFF3AC-41D6-4D5F-BBB4-E0D3AAFF02B2}" type="presOf" srcId="{EAB77321-F389-4EB1-BB25-1E2D672D4D1E}" destId="{F0C0E5DF-3610-4E50-B3CE-3434BF271474}" srcOrd="0" destOrd="0" presId="urn:microsoft.com/office/officeart/2005/8/layout/chevron2"/>
    <dgm:cxn modelId="{92EA72BA-0BD1-420D-A874-4A709CBB83B2}" srcId="{C721C2F5-7195-4C23-965F-C1EA2AA4FCE6}" destId="{62778FE7-25EA-40E0-B4AF-C396B2E04588}" srcOrd="1" destOrd="0" parTransId="{0D83BC4E-22A3-4919-97BC-D8768242F454}" sibTransId="{72023C19-31A1-4C89-9348-2DB7DFE1C107}"/>
    <dgm:cxn modelId="{BF200FBE-6F46-4FC0-96F6-D598E384FD9B}" srcId="{BD1BAE1B-66CC-4A9A-A1B4-C51EC3D3FBBC}" destId="{EAB77321-F389-4EB1-BB25-1E2D672D4D1E}" srcOrd="0" destOrd="0" parTransId="{95054B44-1CDB-4477-833B-770F449C01D7}" sibTransId="{7E36C928-FC6B-4FA2-9229-AC6F124F6A60}"/>
    <dgm:cxn modelId="{6B73F9C1-F9E1-4B2B-9596-57B62FAB574F}" type="presOf" srcId="{30AB9D7B-6A1D-41C3-8843-D80A4602DFB5}" destId="{26A784F1-EEEF-4149-99F2-D4F5091AA144}" srcOrd="0" destOrd="0" presId="urn:microsoft.com/office/officeart/2005/8/layout/chevron2"/>
    <dgm:cxn modelId="{B8C3D4C6-E5C3-45E4-825A-5BAF1AB1D066}" srcId="{F00BC53F-0F91-4268-98B3-5C1AEFE0AC76}" destId="{5A20347A-5FCC-42F5-9007-F7970E059637}" srcOrd="1" destOrd="0" parTransId="{21D18856-8271-4AB4-BEC3-1D77972CBC42}" sibTransId="{82F70DA5-FBBD-45FE-9629-1F0ADAD33A0B}"/>
    <dgm:cxn modelId="{B05345C9-3CE8-49F9-9F35-152C56AFDFC5}" type="presOf" srcId="{7A99460F-FE65-41D9-BEA7-3408CC347D9B}" destId="{C61A1235-F74E-439C-86B4-9D985F71B5D3}" srcOrd="0" destOrd="1" presId="urn:microsoft.com/office/officeart/2005/8/layout/chevron2"/>
    <dgm:cxn modelId="{23B31FCB-F874-4A2E-932B-3C89950ACFCE}" type="presOf" srcId="{DBA92691-87F5-41A6-8F84-A19408D9950F}" destId="{AA75E8BD-BAEA-4AE6-888A-03D6EF015A74}" srcOrd="0" destOrd="0" presId="urn:microsoft.com/office/officeart/2005/8/layout/chevron2"/>
    <dgm:cxn modelId="{2D546DCC-A4B4-4397-B8CC-9B0D5591ABE4}" srcId="{62003D7B-A586-409A-8F38-4E4DA39C5627}" destId="{F00BC53F-0F91-4268-98B3-5C1AEFE0AC76}" srcOrd="1" destOrd="0" parTransId="{2A864C75-956C-4F29-B7E8-462D99CB5AF3}" sibTransId="{29B182F8-B89E-4377-8EB3-26565FDBABB5}"/>
    <dgm:cxn modelId="{4AD8DCCD-E53D-4A0D-BBE1-BDCC3CC4029E}" srcId="{62003D7B-A586-409A-8F38-4E4DA39C5627}" destId="{C721C2F5-7195-4C23-965F-C1EA2AA4FCE6}" srcOrd="4" destOrd="0" parTransId="{69885710-45DE-4CD4-AF1D-4AFE7F2C673F}" sibTransId="{771B84A8-EA82-4899-A7E2-CA3D17B5A87E}"/>
    <dgm:cxn modelId="{1BD4BED7-21CE-4B04-BB8C-92B41D837F59}" srcId="{DBA92691-87F5-41A6-8F84-A19408D9950F}" destId="{BC74A03F-DAEB-46F3-9A30-9C59511D2059}" srcOrd="0" destOrd="0" parTransId="{A25FB8B8-2B69-4A0B-A236-035B69A6E982}" sibTransId="{ADE903E3-A2DB-4CAA-A687-A247BE3E713B}"/>
    <dgm:cxn modelId="{0EDCD4E3-5729-4637-88A1-F284EF85C401}" type="presOf" srcId="{9FD8F038-D47E-4652-92E4-F5C7A37AB75F}" destId="{C61A1235-F74E-439C-86B4-9D985F71B5D3}" srcOrd="0" destOrd="0" presId="urn:microsoft.com/office/officeart/2005/8/layout/chevron2"/>
    <dgm:cxn modelId="{AAAB7FE8-851B-4C92-A9E0-8F817533B4FC}" srcId="{62003D7B-A586-409A-8F38-4E4DA39C5627}" destId="{F4F0C675-D496-4499-ACBA-5A6FB0F80A8F}" srcOrd="0" destOrd="0" parTransId="{73C8793E-8D9F-4848-8CBA-32301C33B6DA}" sibTransId="{CBB63288-9B58-4853-A0C3-0BDE40137129}"/>
    <dgm:cxn modelId="{DAEB70E9-4834-4B1A-847A-A29768A16BAA}" srcId="{62003D7B-A586-409A-8F38-4E4DA39C5627}" destId="{BD1BAE1B-66CC-4A9A-A1B4-C51EC3D3FBBC}" srcOrd="2" destOrd="0" parTransId="{769BE3F1-DB4D-4009-9E21-3B01C9F46640}" sibTransId="{8D1DED33-A367-42E5-8F41-54EC108D767D}"/>
    <dgm:cxn modelId="{2D4FACF1-0E56-4A80-AAE2-1B3F4365CD7A}" srcId="{C721C2F5-7195-4C23-965F-C1EA2AA4FCE6}" destId="{9C14B8DE-D5AF-48A6-A500-BBCB65B38CBC}" srcOrd="0" destOrd="0" parTransId="{FF5545D1-8333-44AF-B932-9487FBE4F05E}" sibTransId="{ADA85D39-8DCF-4B27-9677-B3A2EF6D1E08}"/>
    <dgm:cxn modelId="{55CCC7F7-0D2A-497D-AAA0-F5B0F14477B1}" srcId="{F00BC53F-0F91-4268-98B3-5C1AEFE0AC76}" destId="{30AB9D7B-6A1D-41C3-8843-D80A4602DFB5}" srcOrd="0" destOrd="0" parTransId="{9D3AE2EB-10B0-44FF-9188-BDD425228155}" sibTransId="{13C438C2-248C-449E-95C4-6CC5496EB01F}"/>
    <dgm:cxn modelId="{83F9CB68-1710-4EC1-8754-57236A374961}" type="presParOf" srcId="{95571B31-6B90-4096-B78B-A472950B9195}" destId="{375B5580-4660-4AF1-BC91-F7EC6C77107C}" srcOrd="0" destOrd="0" presId="urn:microsoft.com/office/officeart/2005/8/layout/chevron2"/>
    <dgm:cxn modelId="{D37B60E5-2AEF-4394-91A6-28214783608D}" type="presParOf" srcId="{375B5580-4660-4AF1-BC91-F7EC6C77107C}" destId="{A79788B2-F9E0-43A0-BD08-E3D3172F1269}" srcOrd="0" destOrd="0" presId="urn:microsoft.com/office/officeart/2005/8/layout/chevron2"/>
    <dgm:cxn modelId="{56B9DAC1-4800-4371-8DC0-3B911776AB9B}" type="presParOf" srcId="{375B5580-4660-4AF1-BC91-F7EC6C77107C}" destId="{C61A1235-F74E-439C-86B4-9D985F71B5D3}" srcOrd="1" destOrd="0" presId="urn:microsoft.com/office/officeart/2005/8/layout/chevron2"/>
    <dgm:cxn modelId="{82F68524-11EE-4F9C-8F5A-0A51733190A1}" type="presParOf" srcId="{95571B31-6B90-4096-B78B-A472950B9195}" destId="{F6EED017-5852-44C1-84A2-EB5E2FE0F0A8}" srcOrd="1" destOrd="0" presId="urn:microsoft.com/office/officeart/2005/8/layout/chevron2"/>
    <dgm:cxn modelId="{2CF5BF60-38A0-4072-815E-6F036E155C94}" type="presParOf" srcId="{95571B31-6B90-4096-B78B-A472950B9195}" destId="{8938C8EC-A0A9-4BA7-819B-BAB331E7C255}" srcOrd="2" destOrd="0" presId="urn:microsoft.com/office/officeart/2005/8/layout/chevron2"/>
    <dgm:cxn modelId="{A00C4928-DF2C-4EAA-A995-2432A1374380}" type="presParOf" srcId="{8938C8EC-A0A9-4BA7-819B-BAB331E7C255}" destId="{3F954E49-5F14-439A-8B65-D288D6C96241}" srcOrd="0" destOrd="0" presId="urn:microsoft.com/office/officeart/2005/8/layout/chevron2"/>
    <dgm:cxn modelId="{A9F04E11-4682-4E40-B61B-88701D9EB9C4}" type="presParOf" srcId="{8938C8EC-A0A9-4BA7-819B-BAB331E7C255}" destId="{26A784F1-EEEF-4149-99F2-D4F5091AA144}" srcOrd="1" destOrd="0" presId="urn:microsoft.com/office/officeart/2005/8/layout/chevron2"/>
    <dgm:cxn modelId="{098550B3-0F04-4EE3-9B84-ADFF6DC96CA8}" type="presParOf" srcId="{95571B31-6B90-4096-B78B-A472950B9195}" destId="{709D7352-1E4A-4422-8A30-E379E038E820}" srcOrd="3" destOrd="0" presId="urn:microsoft.com/office/officeart/2005/8/layout/chevron2"/>
    <dgm:cxn modelId="{6D992644-4F32-496C-9E14-8774131FBE3B}" type="presParOf" srcId="{95571B31-6B90-4096-B78B-A472950B9195}" destId="{EE0FA7BF-3723-4447-9C3E-63F8460EB880}" srcOrd="4" destOrd="0" presId="urn:microsoft.com/office/officeart/2005/8/layout/chevron2"/>
    <dgm:cxn modelId="{C90788A4-266D-48A4-A4C3-960E4BBBC5E6}" type="presParOf" srcId="{EE0FA7BF-3723-4447-9C3E-63F8460EB880}" destId="{6CE8B405-2792-4009-B732-8B210FC29ACD}" srcOrd="0" destOrd="0" presId="urn:microsoft.com/office/officeart/2005/8/layout/chevron2"/>
    <dgm:cxn modelId="{013A0FC8-ED6D-4D63-9058-CD6E4FAA31CD}" type="presParOf" srcId="{EE0FA7BF-3723-4447-9C3E-63F8460EB880}" destId="{F0C0E5DF-3610-4E50-B3CE-3434BF271474}" srcOrd="1" destOrd="0" presId="urn:microsoft.com/office/officeart/2005/8/layout/chevron2"/>
    <dgm:cxn modelId="{C702E44D-5CD6-47E4-A6BD-6641E77FA367}" type="presParOf" srcId="{95571B31-6B90-4096-B78B-A472950B9195}" destId="{583A41F6-8C32-4286-B10C-D5A138C48001}" srcOrd="5" destOrd="0" presId="urn:microsoft.com/office/officeart/2005/8/layout/chevron2"/>
    <dgm:cxn modelId="{BDA9D0FC-BC79-409A-B42D-8B6B5788D581}" type="presParOf" srcId="{95571B31-6B90-4096-B78B-A472950B9195}" destId="{1EB7F7C6-C3ED-4C9E-8278-29D365015B6C}" srcOrd="6" destOrd="0" presId="urn:microsoft.com/office/officeart/2005/8/layout/chevron2"/>
    <dgm:cxn modelId="{41FF916B-C6BE-4317-A50A-3E7F30CDF01A}" type="presParOf" srcId="{1EB7F7C6-C3ED-4C9E-8278-29D365015B6C}" destId="{AA75E8BD-BAEA-4AE6-888A-03D6EF015A74}" srcOrd="0" destOrd="0" presId="urn:microsoft.com/office/officeart/2005/8/layout/chevron2"/>
    <dgm:cxn modelId="{D836A2E5-13CE-4CE8-A024-E9305C51A124}" type="presParOf" srcId="{1EB7F7C6-C3ED-4C9E-8278-29D365015B6C}" destId="{A093041C-F727-4204-9A23-22C57B297298}" srcOrd="1" destOrd="0" presId="urn:microsoft.com/office/officeart/2005/8/layout/chevron2"/>
    <dgm:cxn modelId="{BDB2D0E2-769B-43C5-8C4D-600132205C41}" type="presParOf" srcId="{95571B31-6B90-4096-B78B-A472950B9195}" destId="{78BFF048-C5D5-456C-A34E-D219F3674D40}" srcOrd="7" destOrd="0" presId="urn:microsoft.com/office/officeart/2005/8/layout/chevron2"/>
    <dgm:cxn modelId="{06BB38E5-36CF-49AE-9F74-0C7140AE6DAB}" type="presParOf" srcId="{95571B31-6B90-4096-B78B-A472950B9195}" destId="{31CB8E14-45B8-4CF3-A55D-F2E6FB5ED9C9}" srcOrd="8" destOrd="0" presId="urn:microsoft.com/office/officeart/2005/8/layout/chevron2"/>
    <dgm:cxn modelId="{823E9B56-9C14-41D3-A7BD-5D99AF1B4651}" type="presParOf" srcId="{31CB8E14-45B8-4CF3-A55D-F2E6FB5ED9C9}" destId="{E1748502-0B2C-428D-B021-8C49D04871B1}" srcOrd="0" destOrd="0" presId="urn:microsoft.com/office/officeart/2005/8/layout/chevron2"/>
    <dgm:cxn modelId="{0B5DB374-9DC8-4410-89EC-630844F87E27}" type="presParOf" srcId="{31CB8E14-45B8-4CF3-A55D-F2E6FB5ED9C9}" destId="{5E57B6C7-AB7D-4EF9-B4A0-7C059B6C86CE}"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7D51491-6408-48FF-961B-356FC8E56E32}" type="doc">
      <dgm:prSet loTypeId="urn:microsoft.com/office/officeart/2005/8/layout/vList5" loCatId="list" qsTypeId="urn:microsoft.com/office/officeart/2005/8/quickstyle/simple2" qsCatId="simple" csTypeId="urn:microsoft.com/office/officeart/2005/8/colors/accent0_3" csCatId="mainScheme" phldr="1"/>
      <dgm:spPr/>
      <dgm:t>
        <a:bodyPr/>
        <a:lstStyle/>
        <a:p>
          <a:endParaRPr lang="en-US"/>
        </a:p>
      </dgm:t>
    </dgm:pt>
    <dgm:pt modelId="{2799B0F0-3BBD-4DAC-A01F-664BABEC10FC}">
      <dgm:prSet phldrT="[Text]" custT="1"/>
      <dgm:spPr/>
      <dgm:t>
        <a:bodyPr/>
        <a:lstStyle/>
        <a:p>
          <a:r>
            <a:rPr lang="en-US" sz="2000" dirty="0"/>
            <a:t>Why are we advertising</a:t>
          </a:r>
        </a:p>
      </dgm:t>
    </dgm:pt>
    <dgm:pt modelId="{1834934F-18AE-48F0-8F93-BB6B9D2CA56A}" type="parTrans" cxnId="{42110F22-4FE5-4614-AE13-C176174FCFFC}">
      <dgm:prSet/>
      <dgm:spPr/>
      <dgm:t>
        <a:bodyPr/>
        <a:lstStyle/>
        <a:p>
          <a:endParaRPr lang="en-US"/>
        </a:p>
      </dgm:t>
    </dgm:pt>
    <dgm:pt modelId="{C556D632-03AA-41F4-80FE-565F7A242BD4}" type="sibTrans" cxnId="{42110F22-4FE5-4614-AE13-C176174FCFFC}">
      <dgm:prSet/>
      <dgm:spPr/>
      <dgm:t>
        <a:bodyPr/>
        <a:lstStyle/>
        <a:p>
          <a:endParaRPr lang="en-US"/>
        </a:p>
      </dgm:t>
    </dgm:pt>
    <dgm:pt modelId="{5C488894-11AA-4F64-90C5-908828B409F8}">
      <dgm:prSet phldrT="[Text]" custT="1"/>
      <dgm:spPr/>
      <dgm:t>
        <a:bodyPr/>
        <a:lstStyle/>
        <a:p>
          <a:r>
            <a:rPr lang="en-US" sz="1800" dirty="0"/>
            <a:t>To promote Bang Energy drinks as the best and healthier alternative for your source of energy</a:t>
          </a:r>
        </a:p>
      </dgm:t>
    </dgm:pt>
    <dgm:pt modelId="{6760F74D-4CAC-4DBE-93C3-B9254E7ADAF0}" type="parTrans" cxnId="{84DC30EF-25B4-485C-8355-B84FE30063D3}">
      <dgm:prSet/>
      <dgm:spPr/>
      <dgm:t>
        <a:bodyPr/>
        <a:lstStyle/>
        <a:p>
          <a:endParaRPr lang="en-US"/>
        </a:p>
      </dgm:t>
    </dgm:pt>
    <dgm:pt modelId="{90B5DC15-39D8-4EB7-B0F2-8A7FAD2C47A1}" type="sibTrans" cxnId="{84DC30EF-25B4-485C-8355-B84FE30063D3}">
      <dgm:prSet/>
      <dgm:spPr/>
      <dgm:t>
        <a:bodyPr/>
        <a:lstStyle/>
        <a:p>
          <a:endParaRPr lang="en-US"/>
        </a:p>
      </dgm:t>
    </dgm:pt>
    <dgm:pt modelId="{09BF4B0E-98EF-4AAE-8E05-B3B37209D555}">
      <dgm:prSet phldrT="[Text]" custT="1"/>
      <dgm:spPr/>
      <dgm:t>
        <a:bodyPr/>
        <a:lstStyle/>
        <a:p>
          <a:r>
            <a:rPr lang="en-US" sz="2000" dirty="0"/>
            <a:t>To whom are we talking to?</a:t>
          </a:r>
        </a:p>
      </dgm:t>
    </dgm:pt>
    <dgm:pt modelId="{90E0D0A5-1C3C-4115-B63D-C2537C697925}" type="parTrans" cxnId="{28B2C15C-70A6-4444-AAB6-4C1A2ADB539A}">
      <dgm:prSet/>
      <dgm:spPr/>
      <dgm:t>
        <a:bodyPr/>
        <a:lstStyle/>
        <a:p>
          <a:endParaRPr lang="en-US"/>
        </a:p>
      </dgm:t>
    </dgm:pt>
    <dgm:pt modelId="{5C296249-24D5-45E2-91AE-7E7F22A813CC}" type="sibTrans" cxnId="{28B2C15C-70A6-4444-AAB6-4C1A2ADB539A}">
      <dgm:prSet/>
      <dgm:spPr/>
      <dgm:t>
        <a:bodyPr/>
        <a:lstStyle/>
        <a:p>
          <a:endParaRPr lang="en-US"/>
        </a:p>
      </dgm:t>
    </dgm:pt>
    <dgm:pt modelId="{7B7D2A91-8823-4818-A708-14B25882BBC4}">
      <dgm:prSet phldrT="[Text]" custT="1"/>
      <dgm:spPr/>
      <dgm:t>
        <a:bodyPr/>
        <a:lstStyle/>
        <a:p>
          <a:r>
            <a:rPr lang="en-US" sz="2000" dirty="0"/>
            <a:t>Those who are interested in fitness and working professional</a:t>
          </a:r>
        </a:p>
      </dgm:t>
    </dgm:pt>
    <dgm:pt modelId="{5CE17CF3-D5C9-4AA3-9CD6-292831B7B99F}" type="parTrans" cxnId="{65D35C34-B421-40BB-9519-438A1E2FAEE0}">
      <dgm:prSet/>
      <dgm:spPr/>
      <dgm:t>
        <a:bodyPr/>
        <a:lstStyle/>
        <a:p>
          <a:endParaRPr lang="en-US"/>
        </a:p>
      </dgm:t>
    </dgm:pt>
    <dgm:pt modelId="{CC60FE8B-691B-4CBB-B173-64B6C21E752F}" type="sibTrans" cxnId="{65D35C34-B421-40BB-9519-438A1E2FAEE0}">
      <dgm:prSet/>
      <dgm:spPr/>
      <dgm:t>
        <a:bodyPr/>
        <a:lstStyle/>
        <a:p>
          <a:endParaRPr lang="en-US"/>
        </a:p>
      </dgm:t>
    </dgm:pt>
    <dgm:pt modelId="{05A261DD-1FE4-4520-A94E-C73EDC9552D2}">
      <dgm:prSet phldrT="[Text]" custT="1"/>
      <dgm:spPr/>
      <dgm:t>
        <a:bodyPr/>
        <a:lstStyle/>
        <a:p>
          <a:r>
            <a:rPr lang="en-US" sz="2000" dirty="0"/>
            <a:t>What do they currently think?</a:t>
          </a:r>
        </a:p>
      </dgm:t>
    </dgm:pt>
    <dgm:pt modelId="{E07E772C-9F44-4F2A-AAD3-5BA6ACE9C485}" type="parTrans" cxnId="{F7954BD0-A89D-4C1C-AAF2-FFEC92757759}">
      <dgm:prSet/>
      <dgm:spPr/>
      <dgm:t>
        <a:bodyPr/>
        <a:lstStyle/>
        <a:p>
          <a:endParaRPr lang="en-US"/>
        </a:p>
      </dgm:t>
    </dgm:pt>
    <dgm:pt modelId="{DE0A7C6E-8FA6-4C82-8FBD-215E02614F7C}" type="sibTrans" cxnId="{F7954BD0-A89D-4C1C-AAF2-FFEC92757759}">
      <dgm:prSet/>
      <dgm:spPr/>
      <dgm:t>
        <a:bodyPr/>
        <a:lstStyle/>
        <a:p>
          <a:endParaRPr lang="en-US"/>
        </a:p>
      </dgm:t>
    </dgm:pt>
    <dgm:pt modelId="{0ADA3572-1BF2-4BC6-A20D-4A660E008DAB}">
      <dgm:prSet phldrT="[Text]" custT="1"/>
      <dgm:spPr/>
      <dgm:t>
        <a:bodyPr/>
        <a:lstStyle/>
        <a:p>
          <a:r>
            <a:rPr lang="en-US" sz="2000" dirty="0"/>
            <a:t>All energy drinks taste the same and have the same effect</a:t>
          </a:r>
        </a:p>
      </dgm:t>
    </dgm:pt>
    <dgm:pt modelId="{5572BBAE-58B9-45F8-B434-1D6598BEAEFA}" type="parTrans" cxnId="{3859B222-C697-4418-9FD6-2D50671392DE}">
      <dgm:prSet/>
      <dgm:spPr/>
      <dgm:t>
        <a:bodyPr/>
        <a:lstStyle/>
        <a:p>
          <a:endParaRPr lang="en-US"/>
        </a:p>
      </dgm:t>
    </dgm:pt>
    <dgm:pt modelId="{06D13F42-5194-41F4-835A-DCE1DB9CF7A8}" type="sibTrans" cxnId="{3859B222-C697-4418-9FD6-2D50671392DE}">
      <dgm:prSet/>
      <dgm:spPr/>
      <dgm:t>
        <a:bodyPr/>
        <a:lstStyle/>
        <a:p>
          <a:endParaRPr lang="en-US"/>
        </a:p>
      </dgm:t>
    </dgm:pt>
    <dgm:pt modelId="{D7632E87-5679-4505-B062-E307CC3EFA05}">
      <dgm:prSet phldrT="[Text]" custT="1"/>
      <dgm:spPr/>
      <dgm:t>
        <a:bodyPr/>
        <a:lstStyle/>
        <a:p>
          <a:r>
            <a:rPr lang="en-US" sz="1800" dirty="0"/>
            <a:t>What would you like them to think?</a:t>
          </a:r>
        </a:p>
      </dgm:t>
    </dgm:pt>
    <dgm:pt modelId="{40787C8A-BAF7-4C9A-A194-E4F9B87680EA}" type="parTrans" cxnId="{E5A68DA5-84DE-4332-8B14-47077E8C8969}">
      <dgm:prSet/>
      <dgm:spPr/>
      <dgm:t>
        <a:bodyPr/>
        <a:lstStyle/>
        <a:p>
          <a:endParaRPr lang="en-US"/>
        </a:p>
      </dgm:t>
    </dgm:pt>
    <dgm:pt modelId="{989FF5A9-516A-40F0-8F48-6B6BC8085726}" type="sibTrans" cxnId="{E5A68DA5-84DE-4332-8B14-47077E8C8969}">
      <dgm:prSet/>
      <dgm:spPr/>
      <dgm:t>
        <a:bodyPr/>
        <a:lstStyle/>
        <a:p>
          <a:endParaRPr lang="en-US"/>
        </a:p>
      </dgm:t>
    </dgm:pt>
    <dgm:pt modelId="{3FCB8E22-798B-454B-80B4-9F483A45F0B4}">
      <dgm:prSet phldrT="[Text]" custT="1"/>
      <dgm:spPr/>
      <dgm:t>
        <a:bodyPr/>
        <a:lstStyle/>
        <a:p>
          <a:r>
            <a:rPr lang="en-US" sz="2000" dirty="0"/>
            <a:t>Bang will supersede in performance and energy when presented with the issue</a:t>
          </a:r>
        </a:p>
      </dgm:t>
    </dgm:pt>
    <dgm:pt modelId="{7DF2ED57-BC12-4C2D-9829-9823E6376F84}" type="parTrans" cxnId="{5910755C-C430-4227-8E54-DDBF47407841}">
      <dgm:prSet/>
      <dgm:spPr/>
      <dgm:t>
        <a:bodyPr/>
        <a:lstStyle/>
        <a:p>
          <a:endParaRPr lang="en-US"/>
        </a:p>
      </dgm:t>
    </dgm:pt>
    <dgm:pt modelId="{580C24EA-6D93-46C7-823E-A04D240376BE}" type="sibTrans" cxnId="{5910755C-C430-4227-8E54-DDBF47407841}">
      <dgm:prSet/>
      <dgm:spPr/>
      <dgm:t>
        <a:bodyPr/>
        <a:lstStyle/>
        <a:p>
          <a:endParaRPr lang="en-US"/>
        </a:p>
      </dgm:t>
    </dgm:pt>
    <dgm:pt modelId="{7CB97B12-36EA-41C7-AA4A-CD67A4DFE604}">
      <dgm:prSet phldrT="[Text]" custT="1"/>
      <dgm:spPr/>
      <dgm:t>
        <a:bodyPr/>
        <a:lstStyle/>
        <a:p>
          <a:r>
            <a:rPr lang="en-US" sz="2000" dirty="0"/>
            <a:t>What is the most persuasive idea we can convey?</a:t>
          </a:r>
        </a:p>
      </dgm:t>
    </dgm:pt>
    <dgm:pt modelId="{77CC2C7D-856F-43F5-BBD1-30C5F0613C89}" type="parTrans" cxnId="{41715733-860D-4EBC-B400-6C59CA645CB3}">
      <dgm:prSet/>
      <dgm:spPr/>
      <dgm:t>
        <a:bodyPr/>
        <a:lstStyle/>
        <a:p>
          <a:endParaRPr lang="en-US"/>
        </a:p>
      </dgm:t>
    </dgm:pt>
    <dgm:pt modelId="{3AED3196-9D66-4D64-B294-3331082FC23D}" type="sibTrans" cxnId="{41715733-860D-4EBC-B400-6C59CA645CB3}">
      <dgm:prSet/>
      <dgm:spPr/>
      <dgm:t>
        <a:bodyPr/>
        <a:lstStyle/>
        <a:p>
          <a:endParaRPr lang="en-US"/>
        </a:p>
      </dgm:t>
    </dgm:pt>
    <dgm:pt modelId="{D663A34E-E635-43D4-95E0-C0761E1816CD}">
      <dgm:prSet phldrT="[Text]" custT="1"/>
      <dgm:spPr/>
      <dgm:t>
        <a:bodyPr/>
        <a:lstStyle/>
        <a:p>
          <a:r>
            <a:rPr lang="en-US" sz="2000" dirty="0"/>
            <a:t>Bang is the healthier option when compared to its competitors</a:t>
          </a:r>
        </a:p>
      </dgm:t>
    </dgm:pt>
    <dgm:pt modelId="{6F3529FA-8D52-4624-9A34-DFBC5EF7224C}" type="parTrans" cxnId="{85709491-A32F-4D6B-99E7-438011E78101}">
      <dgm:prSet/>
      <dgm:spPr/>
      <dgm:t>
        <a:bodyPr/>
        <a:lstStyle/>
        <a:p>
          <a:endParaRPr lang="en-US"/>
        </a:p>
      </dgm:t>
    </dgm:pt>
    <dgm:pt modelId="{CA797807-A5BB-41A5-9EC1-A9ED216A5B9E}" type="sibTrans" cxnId="{85709491-A32F-4D6B-99E7-438011E78101}">
      <dgm:prSet/>
      <dgm:spPr/>
      <dgm:t>
        <a:bodyPr/>
        <a:lstStyle/>
        <a:p>
          <a:endParaRPr lang="en-US"/>
        </a:p>
      </dgm:t>
    </dgm:pt>
    <dgm:pt modelId="{E9386E62-F225-4658-B4E5-AFB3F03DF128}">
      <dgm:prSet phldrT="[Text]" custT="1"/>
      <dgm:spPr/>
      <dgm:t>
        <a:bodyPr/>
        <a:lstStyle/>
        <a:p>
          <a:r>
            <a:rPr lang="en-US" sz="2000" dirty="0"/>
            <a:t>Why should they believe it?</a:t>
          </a:r>
        </a:p>
      </dgm:t>
    </dgm:pt>
    <dgm:pt modelId="{FA6BF811-9E90-4C0B-8072-8C0CADCAB4C5}" type="parTrans" cxnId="{0880D840-8EFD-4F20-B3EF-F407CC7A9783}">
      <dgm:prSet/>
      <dgm:spPr/>
      <dgm:t>
        <a:bodyPr/>
        <a:lstStyle/>
        <a:p>
          <a:endParaRPr lang="en-US"/>
        </a:p>
      </dgm:t>
    </dgm:pt>
    <dgm:pt modelId="{3EC8CAF1-EC72-4F55-9B69-3ACBA6112B77}" type="sibTrans" cxnId="{0880D840-8EFD-4F20-B3EF-F407CC7A9783}">
      <dgm:prSet/>
      <dgm:spPr/>
      <dgm:t>
        <a:bodyPr/>
        <a:lstStyle/>
        <a:p>
          <a:endParaRPr lang="en-US"/>
        </a:p>
      </dgm:t>
    </dgm:pt>
    <dgm:pt modelId="{24684FB6-6BC9-48A6-82D1-D17AC16630E7}">
      <dgm:prSet phldrT="[Text]" custT="1"/>
      <dgm:spPr/>
      <dgm:t>
        <a:bodyPr/>
        <a:lstStyle/>
        <a:p>
          <a:r>
            <a:rPr lang="en-US" sz="2000" dirty="0"/>
            <a:t>Bang has proven with its ingredients that they are the healthier choice</a:t>
          </a:r>
        </a:p>
      </dgm:t>
    </dgm:pt>
    <dgm:pt modelId="{24E07BF1-0749-457E-B735-27422F0598DD}" type="parTrans" cxnId="{2B4136DC-C11B-4E22-8149-B89DF757B0E3}">
      <dgm:prSet/>
      <dgm:spPr/>
      <dgm:t>
        <a:bodyPr/>
        <a:lstStyle/>
        <a:p>
          <a:endParaRPr lang="en-US"/>
        </a:p>
      </dgm:t>
    </dgm:pt>
    <dgm:pt modelId="{D85230D2-29B6-4B39-A86A-9892E223F42D}" type="sibTrans" cxnId="{2B4136DC-C11B-4E22-8149-B89DF757B0E3}">
      <dgm:prSet/>
      <dgm:spPr/>
      <dgm:t>
        <a:bodyPr/>
        <a:lstStyle/>
        <a:p>
          <a:endParaRPr lang="en-US"/>
        </a:p>
      </dgm:t>
    </dgm:pt>
    <dgm:pt modelId="{5F0B8CA5-CEBA-4E79-8C51-ED950F6E43FD}">
      <dgm:prSet phldrT="[Text]" custT="1"/>
      <dgm:spPr/>
      <dgm:t>
        <a:bodyPr/>
        <a:lstStyle/>
        <a:p>
          <a:r>
            <a:rPr lang="en-US" sz="2000" dirty="0"/>
            <a:t>Are there any creative guidelines or mandatories?</a:t>
          </a:r>
        </a:p>
      </dgm:t>
    </dgm:pt>
    <dgm:pt modelId="{D528C885-040C-41AC-8044-6DA4E3CD9A5D}" type="parTrans" cxnId="{9E4E18B4-1A6A-46D2-99B9-A14CB51AE204}">
      <dgm:prSet/>
      <dgm:spPr/>
      <dgm:t>
        <a:bodyPr/>
        <a:lstStyle/>
        <a:p>
          <a:endParaRPr lang="en-US"/>
        </a:p>
      </dgm:t>
    </dgm:pt>
    <dgm:pt modelId="{83B53941-F63B-4A99-A2AF-96FF89FC56EC}" type="sibTrans" cxnId="{9E4E18B4-1A6A-46D2-99B9-A14CB51AE204}">
      <dgm:prSet/>
      <dgm:spPr/>
      <dgm:t>
        <a:bodyPr/>
        <a:lstStyle/>
        <a:p>
          <a:endParaRPr lang="en-US"/>
        </a:p>
      </dgm:t>
    </dgm:pt>
    <dgm:pt modelId="{A7D13904-0751-410D-953D-77DE1B973C76}">
      <dgm:prSet phldrT="[Text]" custT="1"/>
      <dgm:spPr/>
      <dgm:t>
        <a:bodyPr/>
        <a:lstStyle/>
        <a:p>
          <a:r>
            <a:rPr lang="en-US" sz="2000" dirty="0"/>
            <a:t>Bang logo</a:t>
          </a:r>
        </a:p>
      </dgm:t>
    </dgm:pt>
    <dgm:pt modelId="{757F71F1-E329-4428-A5F6-18190D888313}" type="parTrans" cxnId="{3ABE2679-2174-479C-A919-41FA7B16449F}">
      <dgm:prSet/>
      <dgm:spPr/>
      <dgm:t>
        <a:bodyPr/>
        <a:lstStyle/>
        <a:p>
          <a:endParaRPr lang="en-US"/>
        </a:p>
      </dgm:t>
    </dgm:pt>
    <dgm:pt modelId="{2BAD68F9-3DD9-4012-8D25-7FA9171F56D3}" type="sibTrans" cxnId="{3ABE2679-2174-479C-A919-41FA7B16449F}">
      <dgm:prSet/>
      <dgm:spPr/>
      <dgm:t>
        <a:bodyPr/>
        <a:lstStyle/>
        <a:p>
          <a:endParaRPr lang="en-US"/>
        </a:p>
      </dgm:t>
    </dgm:pt>
    <dgm:pt modelId="{DC11CFBC-EB5E-4F63-9D86-0B3A3D629D25}">
      <dgm:prSet phldrT="[Text]"/>
      <dgm:spPr/>
      <dgm:t>
        <a:bodyPr/>
        <a:lstStyle/>
        <a:p>
          <a:r>
            <a:rPr lang="en-US" dirty="0"/>
            <a:t>Tone of voice?</a:t>
          </a:r>
        </a:p>
      </dgm:t>
    </dgm:pt>
    <dgm:pt modelId="{4359B728-3929-460F-B45C-BD8BC741BC19}" type="parTrans" cxnId="{BCC03D3C-3808-40D6-B313-ABE41D4C19F3}">
      <dgm:prSet/>
      <dgm:spPr/>
      <dgm:t>
        <a:bodyPr/>
        <a:lstStyle/>
        <a:p>
          <a:endParaRPr lang="en-US"/>
        </a:p>
      </dgm:t>
    </dgm:pt>
    <dgm:pt modelId="{D738D452-D152-495E-BFDB-B8B278A22B05}" type="sibTrans" cxnId="{BCC03D3C-3808-40D6-B313-ABE41D4C19F3}">
      <dgm:prSet/>
      <dgm:spPr/>
      <dgm:t>
        <a:bodyPr/>
        <a:lstStyle/>
        <a:p>
          <a:endParaRPr lang="en-US"/>
        </a:p>
      </dgm:t>
    </dgm:pt>
    <dgm:pt modelId="{2BBF9BA0-44D8-4AE6-B7E5-4DB833776394}">
      <dgm:prSet phldrT="[Text]" custT="1"/>
      <dgm:spPr/>
      <dgm:t>
        <a:bodyPr/>
        <a:lstStyle/>
        <a:p>
          <a:r>
            <a:rPr lang="en-US" sz="2000" dirty="0"/>
            <a:t>Energetic and motivating</a:t>
          </a:r>
        </a:p>
      </dgm:t>
    </dgm:pt>
    <dgm:pt modelId="{D87CA2CF-B80E-4538-9DED-63DA04C2DA4E}" type="parTrans" cxnId="{6D378926-3F26-478E-B5E8-9EF13B947F9E}">
      <dgm:prSet/>
      <dgm:spPr/>
      <dgm:t>
        <a:bodyPr/>
        <a:lstStyle/>
        <a:p>
          <a:endParaRPr lang="en-US"/>
        </a:p>
      </dgm:t>
    </dgm:pt>
    <dgm:pt modelId="{63914FF4-91F1-4DBE-BA09-930BF358E0AA}" type="sibTrans" cxnId="{6D378926-3F26-478E-B5E8-9EF13B947F9E}">
      <dgm:prSet/>
      <dgm:spPr/>
      <dgm:t>
        <a:bodyPr/>
        <a:lstStyle/>
        <a:p>
          <a:endParaRPr lang="en-US"/>
        </a:p>
      </dgm:t>
    </dgm:pt>
    <dgm:pt modelId="{461F3944-AE75-4739-B8A4-303CAE3C6439}" type="pres">
      <dgm:prSet presAssocID="{27D51491-6408-48FF-961B-356FC8E56E32}" presName="Name0" presStyleCnt="0">
        <dgm:presLayoutVars>
          <dgm:dir/>
          <dgm:animLvl val="lvl"/>
          <dgm:resizeHandles val="exact"/>
        </dgm:presLayoutVars>
      </dgm:prSet>
      <dgm:spPr/>
    </dgm:pt>
    <dgm:pt modelId="{9D11FD70-29E3-4BDA-9931-CA1EB3DFE7A1}" type="pres">
      <dgm:prSet presAssocID="{2799B0F0-3BBD-4DAC-A01F-664BABEC10FC}" presName="linNode" presStyleCnt="0"/>
      <dgm:spPr/>
    </dgm:pt>
    <dgm:pt modelId="{1C59FA11-1361-472B-A4BE-B23537BF7DC7}" type="pres">
      <dgm:prSet presAssocID="{2799B0F0-3BBD-4DAC-A01F-664BABEC10FC}" presName="parentText" presStyleLbl="node1" presStyleIdx="0" presStyleCnt="8">
        <dgm:presLayoutVars>
          <dgm:chMax val="1"/>
          <dgm:bulletEnabled val="1"/>
        </dgm:presLayoutVars>
      </dgm:prSet>
      <dgm:spPr/>
    </dgm:pt>
    <dgm:pt modelId="{B74B6FD1-3575-4F69-B978-6F9D63326EBE}" type="pres">
      <dgm:prSet presAssocID="{2799B0F0-3BBD-4DAC-A01F-664BABEC10FC}" presName="descendantText" presStyleLbl="alignAccFollowNode1" presStyleIdx="0" presStyleCnt="8" custScaleY="184811">
        <dgm:presLayoutVars>
          <dgm:bulletEnabled val="1"/>
        </dgm:presLayoutVars>
      </dgm:prSet>
      <dgm:spPr/>
    </dgm:pt>
    <dgm:pt modelId="{D094CD8B-147D-4AE2-9D0E-E562DEEBECAA}" type="pres">
      <dgm:prSet presAssocID="{C556D632-03AA-41F4-80FE-565F7A242BD4}" presName="sp" presStyleCnt="0"/>
      <dgm:spPr/>
    </dgm:pt>
    <dgm:pt modelId="{C76D11A3-D9AB-4C7B-8471-B9E7E006E643}" type="pres">
      <dgm:prSet presAssocID="{09BF4B0E-98EF-4AAE-8E05-B3B37209D555}" presName="linNode" presStyleCnt="0"/>
      <dgm:spPr/>
    </dgm:pt>
    <dgm:pt modelId="{B59BA49E-D526-40E9-B683-013393A6D3C6}" type="pres">
      <dgm:prSet presAssocID="{09BF4B0E-98EF-4AAE-8E05-B3B37209D555}" presName="parentText" presStyleLbl="node1" presStyleIdx="1" presStyleCnt="8" custLinFactNeighborY="17691">
        <dgm:presLayoutVars>
          <dgm:chMax val="1"/>
          <dgm:bulletEnabled val="1"/>
        </dgm:presLayoutVars>
      </dgm:prSet>
      <dgm:spPr/>
    </dgm:pt>
    <dgm:pt modelId="{3ACC4D7C-F0D6-4275-BD06-D9C197AEE5BD}" type="pres">
      <dgm:prSet presAssocID="{09BF4B0E-98EF-4AAE-8E05-B3B37209D555}" presName="descendantText" presStyleLbl="alignAccFollowNode1" presStyleIdx="1" presStyleCnt="8" custScaleY="125633">
        <dgm:presLayoutVars>
          <dgm:bulletEnabled val="1"/>
        </dgm:presLayoutVars>
      </dgm:prSet>
      <dgm:spPr/>
    </dgm:pt>
    <dgm:pt modelId="{F0734BD2-3FF6-4618-AF7D-01D1A83E297C}" type="pres">
      <dgm:prSet presAssocID="{5C296249-24D5-45E2-91AE-7E7F22A813CC}" presName="sp" presStyleCnt="0"/>
      <dgm:spPr/>
    </dgm:pt>
    <dgm:pt modelId="{FB52F38F-0481-4596-A4D4-0EE318C981BE}" type="pres">
      <dgm:prSet presAssocID="{05A261DD-1FE4-4520-A94E-C73EDC9552D2}" presName="linNode" presStyleCnt="0"/>
      <dgm:spPr/>
    </dgm:pt>
    <dgm:pt modelId="{F6218805-84F5-4C6C-979E-1005B9977BAD}" type="pres">
      <dgm:prSet presAssocID="{05A261DD-1FE4-4520-A94E-C73EDC9552D2}" presName="parentText" presStyleLbl="node1" presStyleIdx="2" presStyleCnt="8" custLinFactNeighborY="19903">
        <dgm:presLayoutVars>
          <dgm:chMax val="1"/>
          <dgm:bulletEnabled val="1"/>
        </dgm:presLayoutVars>
      </dgm:prSet>
      <dgm:spPr/>
    </dgm:pt>
    <dgm:pt modelId="{6709BA63-F998-4F5F-97DF-9EBC558E10FA}" type="pres">
      <dgm:prSet presAssocID="{05A261DD-1FE4-4520-A94E-C73EDC9552D2}" presName="descendantText" presStyleLbl="alignAccFollowNode1" presStyleIdx="2" presStyleCnt="8" custScaleY="140237">
        <dgm:presLayoutVars>
          <dgm:bulletEnabled val="1"/>
        </dgm:presLayoutVars>
      </dgm:prSet>
      <dgm:spPr/>
    </dgm:pt>
    <dgm:pt modelId="{87B35AE4-58BB-421A-A8C9-9DFAAAE918FA}" type="pres">
      <dgm:prSet presAssocID="{DE0A7C6E-8FA6-4C82-8FBD-215E02614F7C}" presName="sp" presStyleCnt="0"/>
      <dgm:spPr/>
    </dgm:pt>
    <dgm:pt modelId="{06BF4216-78F5-45D8-B948-3F6EF3F6D5C8}" type="pres">
      <dgm:prSet presAssocID="{D7632E87-5679-4505-B062-E307CC3EFA05}" presName="linNode" presStyleCnt="0"/>
      <dgm:spPr/>
    </dgm:pt>
    <dgm:pt modelId="{9BEB9860-C85E-46C5-B6F2-8BA1F8CC1F4C}" type="pres">
      <dgm:prSet presAssocID="{D7632E87-5679-4505-B062-E307CC3EFA05}" presName="parentText" presStyleLbl="node1" presStyleIdx="3" presStyleCnt="8">
        <dgm:presLayoutVars>
          <dgm:chMax val="1"/>
          <dgm:bulletEnabled val="1"/>
        </dgm:presLayoutVars>
      </dgm:prSet>
      <dgm:spPr/>
    </dgm:pt>
    <dgm:pt modelId="{BD9473DC-1ADC-4E42-B073-E40492836850}" type="pres">
      <dgm:prSet presAssocID="{D7632E87-5679-4505-B062-E307CC3EFA05}" presName="descendantText" presStyleLbl="alignAccFollowNode1" presStyleIdx="3" presStyleCnt="8" custScaleY="179978">
        <dgm:presLayoutVars>
          <dgm:bulletEnabled val="1"/>
        </dgm:presLayoutVars>
      </dgm:prSet>
      <dgm:spPr/>
    </dgm:pt>
    <dgm:pt modelId="{454EB7F9-4A64-4047-9477-00A483D7F0C7}" type="pres">
      <dgm:prSet presAssocID="{989FF5A9-516A-40F0-8F48-6B6BC8085726}" presName="sp" presStyleCnt="0"/>
      <dgm:spPr/>
    </dgm:pt>
    <dgm:pt modelId="{F64C0918-462B-4871-A52C-B42BB5AFDBCA}" type="pres">
      <dgm:prSet presAssocID="{7CB97B12-36EA-41C7-AA4A-CD67A4DFE604}" presName="linNode" presStyleCnt="0"/>
      <dgm:spPr/>
    </dgm:pt>
    <dgm:pt modelId="{252C0EB9-5129-4AED-B873-E4C76CAF8151}" type="pres">
      <dgm:prSet presAssocID="{7CB97B12-36EA-41C7-AA4A-CD67A4DFE604}" presName="parentText" presStyleLbl="node1" presStyleIdx="4" presStyleCnt="8" custScaleY="158193">
        <dgm:presLayoutVars>
          <dgm:chMax val="1"/>
          <dgm:bulletEnabled val="1"/>
        </dgm:presLayoutVars>
      </dgm:prSet>
      <dgm:spPr/>
    </dgm:pt>
    <dgm:pt modelId="{5B053E37-795C-4D1B-BD25-C7A3D1BD1257}" type="pres">
      <dgm:prSet presAssocID="{7CB97B12-36EA-41C7-AA4A-CD67A4DFE604}" presName="descendantText" presStyleLbl="alignAccFollowNode1" presStyleIdx="4" presStyleCnt="8" custScaleY="233880">
        <dgm:presLayoutVars>
          <dgm:bulletEnabled val="1"/>
        </dgm:presLayoutVars>
      </dgm:prSet>
      <dgm:spPr/>
    </dgm:pt>
    <dgm:pt modelId="{07128F5C-27D9-4B85-8996-ADA49B89D1EA}" type="pres">
      <dgm:prSet presAssocID="{3AED3196-9D66-4D64-B294-3331082FC23D}" presName="sp" presStyleCnt="0"/>
      <dgm:spPr/>
    </dgm:pt>
    <dgm:pt modelId="{196FF7B6-5953-40AE-A2FD-2E629EB9A40C}" type="pres">
      <dgm:prSet presAssocID="{E9386E62-F225-4658-B4E5-AFB3F03DF128}" presName="linNode" presStyleCnt="0"/>
      <dgm:spPr/>
    </dgm:pt>
    <dgm:pt modelId="{CD0B6F88-018D-40F6-9727-326BCBE22057}" type="pres">
      <dgm:prSet presAssocID="{E9386E62-F225-4658-B4E5-AFB3F03DF128}" presName="parentText" presStyleLbl="node1" presStyleIdx="5" presStyleCnt="8">
        <dgm:presLayoutVars>
          <dgm:chMax val="1"/>
          <dgm:bulletEnabled val="1"/>
        </dgm:presLayoutVars>
      </dgm:prSet>
      <dgm:spPr/>
    </dgm:pt>
    <dgm:pt modelId="{37E723D1-2FDA-4526-8791-26468529F6AF}" type="pres">
      <dgm:prSet presAssocID="{E9386E62-F225-4658-B4E5-AFB3F03DF128}" presName="descendantText" presStyleLbl="alignAccFollowNode1" presStyleIdx="5" presStyleCnt="8" custScaleY="224809">
        <dgm:presLayoutVars>
          <dgm:bulletEnabled val="1"/>
        </dgm:presLayoutVars>
      </dgm:prSet>
      <dgm:spPr/>
    </dgm:pt>
    <dgm:pt modelId="{0C28A605-E139-4F0D-A10D-779DEB3EC41E}" type="pres">
      <dgm:prSet presAssocID="{3EC8CAF1-EC72-4F55-9B69-3ACBA6112B77}" presName="sp" presStyleCnt="0"/>
      <dgm:spPr/>
    </dgm:pt>
    <dgm:pt modelId="{9975B156-BDE6-46BB-96EF-57135EC78B48}" type="pres">
      <dgm:prSet presAssocID="{5F0B8CA5-CEBA-4E79-8C51-ED950F6E43FD}" presName="linNode" presStyleCnt="0"/>
      <dgm:spPr/>
    </dgm:pt>
    <dgm:pt modelId="{128E41B0-4CD8-4513-B38A-AA714E9AC164}" type="pres">
      <dgm:prSet presAssocID="{5F0B8CA5-CEBA-4E79-8C51-ED950F6E43FD}" presName="parentText" presStyleLbl="node1" presStyleIdx="6" presStyleCnt="8" custScaleY="138156">
        <dgm:presLayoutVars>
          <dgm:chMax val="1"/>
          <dgm:bulletEnabled val="1"/>
        </dgm:presLayoutVars>
      </dgm:prSet>
      <dgm:spPr/>
    </dgm:pt>
    <dgm:pt modelId="{DAE760CB-0FCA-48A8-A2EA-E64DB2396E17}" type="pres">
      <dgm:prSet presAssocID="{5F0B8CA5-CEBA-4E79-8C51-ED950F6E43FD}" presName="descendantText" presStyleLbl="alignAccFollowNode1" presStyleIdx="6" presStyleCnt="8" custScaleY="171686">
        <dgm:presLayoutVars>
          <dgm:bulletEnabled val="1"/>
        </dgm:presLayoutVars>
      </dgm:prSet>
      <dgm:spPr/>
    </dgm:pt>
    <dgm:pt modelId="{396FFA3E-F551-426D-964E-D45DBC4E800A}" type="pres">
      <dgm:prSet presAssocID="{83B53941-F63B-4A99-A2AF-96FF89FC56EC}" presName="sp" presStyleCnt="0"/>
      <dgm:spPr/>
    </dgm:pt>
    <dgm:pt modelId="{D234F8B0-8BD6-408A-8503-F611A5275D43}" type="pres">
      <dgm:prSet presAssocID="{DC11CFBC-EB5E-4F63-9D86-0B3A3D629D25}" presName="linNode" presStyleCnt="0"/>
      <dgm:spPr/>
    </dgm:pt>
    <dgm:pt modelId="{EF564E24-2AC7-446E-B782-8002C4F9F057}" type="pres">
      <dgm:prSet presAssocID="{DC11CFBC-EB5E-4F63-9D86-0B3A3D629D25}" presName="parentText" presStyleLbl="node1" presStyleIdx="7" presStyleCnt="8">
        <dgm:presLayoutVars>
          <dgm:chMax val="1"/>
          <dgm:bulletEnabled val="1"/>
        </dgm:presLayoutVars>
      </dgm:prSet>
      <dgm:spPr/>
    </dgm:pt>
    <dgm:pt modelId="{232782E4-089C-4862-A4C7-107AA9FE93F8}" type="pres">
      <dgm:prSet presAssocID="{DC11CFBC-EB5E-4F63-9D86-0B3A3D629D25}" presName="descendantText" presStyleLbl="alignAccFollowNode1" presStyleIdx="7" presStyleCnt="8">
        <dgm:presLayoutVars>
          <dgm:bulletEnabled val="1"/>
        </dgm:presLayoutVars>
      </dgm:prSet>
      <dgm:spPr/>
    </dgm:pt>
  </dgm:ptLst>
  <dgm:cxnLst>
    <dgm:cxn modelId="{99765904-3BF4-4F2C-98DA-3124F9F2A76E}" type="presOf" srcId="{5F0B8CA5-CEBA-4E79-8C51-ED950F6E43FD}" destId="{128E41B0-4CD8-4513-B38A-AA714E9AC164}" srcOrd="0" destOrd="0" presId="urn:microsoft.com/office/officeart/2005/8/layout/vList5"/>
    <dgm:cxn modelId="{C2E6D21A-860D-4786-8607-143E8508DEDE}" type="presOf" srcId="{27D51491-6408-48FF-961B-356FC8E56E32}" destId="{461F3944-AE75-4739-B8A4-303CAE3C6439}" srcOrd="0" destOrd="0" presId="urn:microsoft.com/office/officeart/2005/8/layout/vList5"/>
    <dgm:cxn modelId="{42110F22-4FE5-4614-AE13-C176174FCFFC}" srcId="{27D51491-6408-48FF-961B-356FC8E56E32}" destId="{2799B0F0-3BBD-4DAC-A01F-664BABEC10FC}" srcOrd="0" destOrd="0" parTransId="{1834934F-18AE-48F0-8F93-BB6B9D2CA56A}" sibTransId="{C556D632-03AA-41F4-80FE-565F7A242BD4}"/>
    <dgm:cxn modelId="{3859B222-C697-4418-9FD6-2D50671392DE}" srcId="{05A261DD-1FE4-4520-A94E-C73EDC9552D2}" destId="{0ADA3572-1BF2-4BC6-A20D-4A660E008DAB}" srcOrd="0" destOrd="0" parTransId="{5572BBAE-58B9-45F8-B434-1D6598BEAEFA}" sibTransId="{06D13F42-5194-41F4-835A-DCE1DB9CF7A8}"/>
    <dgm:cxn modelId="{6D378926-3F26-478E-B5E8-9EF13B947F9E}" srcId="{DC11CFBC-EB5E-4F63-9D86-0B3A3D629D25}" destId="{2BBF9BA0-44D8-4AE6-B7E5-4DB833776394}" srcOrd="0" destOrd="0" parTransId="{D87CA2CF-B80E-4538-9DED-63DA04C2DA4E}" sibTransId="{63914FF4-91F1-4DBE-BA09-930BF358E0AA}"/>
    <dgm:cxn modelId="{8D02CC28-B64B-4E76-A855-0BF1557ABC4C}" type="presOf" srcId="{D7632E87-5679-4505-B062-E307CC3EFA05}" destId="{9BEB9860-C85E-46C5-B6F2-8BA1F8CC1F4C}" srcOrd="0" destOrd="0" presId="urn:microsoft.com/office/officeart/2005/8/layout/vList5"/>
    <dgm:cxn modelId="{DCC98A2C-0ED7-4308-A8E1-9564ACD4DB78}" type="presOf" srcId="{7B7D2A91-8823-4818-A708-14B25882BBC4}" destId="{3ACC4D7C-F0D6-4275-BD06-D9C197AEE5BD}" srcOrd="0" destOrd="0" presId="urn:microsoft.com/office/officeart/2005/8/layout/vList5"/>
    <dgm:cxn modelId="{41715733-860D-4EBC-B400-6C59CA645CB3}" srcId="{27D51491-6408-48FF-961B-356FC8E56E32}" destId="{7CB97B12-36EA-41C7-AA4A-CD67A4DFE604}" srcOrd="4" destOrd="0" parTransId="{77CC2C7D-856F-43F5-BBD1-30C5F0613C89}" sibTransId="{3AED3196-9D66-4D64-B294-3331082FC23D}"/>
    <dgm:cxn modelId="{65D35C34-B421-40BB-9519-438A1E2FAEE0}" srcId="{09BF4B0E-98EF-4AAE-8E05-B3B37209D555}" destId="{7B7D2A91-8823-4818-A708-14B25882BBC4}" srcOrd="0" destOrd="0" parTransId="{5CE17CF3-D5C9-4AA3-9CD6-292831B7B99F}" sibTransId="{CC60FE8B-691B-4CBB-B173-64B6C21E752F}"/>
    <dgm:cxn modelId="{BCC03D3C-3808-40D6-B313-ABE41D4C19F3}" srcId="{27D51491-6408-48FF-961B-356FC8E56E32}" destId="{DC11CFBC-EB5E-4F63-9D86-0B3A3D629D25}" srcOrd="7" destOrd="0" parTransId="{4359B728-3929-460F-B45C-BD8BC741BC19}" sibTransId="{D738D452-D152-495E-BFDB-B8B278A22B05}"/>
    <dgm:cxn modelId="{0880D840-8EFD-4F20-B3EF-F407CC7A9783}" srcId="{27D51491-6408-48FF-961B-356FC8E56E32}" destId="{E9386E62-F225-4658-B4E5-AFB3F03DF128}" srcOrd="5" destOrd="0" parTransId="{FA6BF811-9E90-4C0B-8072-8C0CADCAB4C5}" sibTransId="{3EC8CAF1-EC72-4F55-9B69-3ACBA6112B77}"/>
    <dgm:cxn modelId="{5910755C-C430-4227-8E54-DDBF47407841}" srcId="{D7632E87-5679-4505-B062-E307CC3EFA05}" destId="{3FCB8E22-798B-454B-80B4-9F483A45F0B4}" srcOrd="0" destOrd="0" parTransId="{7DF2ED57-BC12-4C2D-9829-9823E6376F84}" sibTransId="{580C24EA-6D93-46C7-823E-A04D240376BE}"/>
    <dgm:cxn modelId="{28B2C15C-70A6-4444-AAB6-4C1A2ADB539A}" srcId="{27D51491-6408-48FF-961B-356FC8E56E32}" destId="{09BF4B0E-98EF-4AAE-8E05-B3B37209D555}" srcOrd="1" destOrd="0" parTransId="{90E0D0A5-1C3C-4115-B63D-C2537C697925}" sibTransId="{5C296249-24D5-45E2-91AE-7E7F22A813CC}"/>
    <dgm:cxn modelId="{D96EF25F-A8C6-4799-8469-43067EC883E1}" type="presOf" srcId="{09BF4B0E-98EF-4AAE-8E05-B3B37209D555}" destId="{B59BA49E-D526-40E9-B683-013393A6D3C6}" srcOrd="0" destOrd="0" presId="urn:microsoft.com/office/officeart/2005/8/layout/vList5"/>
    <dgm:cxn modelId="{7C83BB61-0EC2-47A1-BBFC-252540804049}" type="presOf" srcId="{5C488894-11AA-4F64-90C5-908828B409F8}" destId="{B74B6FD1-3575-4F69-B978-6F9D63326EBE}" srcOrd="0" destOrd="0" presId="urn:microsoft.com/office/officeart/2005/8/layout/vList5"/>
    <dgm:cxn modelId="{8DF4E868-607E-4536-97EE-068B252FE534}" type="presOf" srcId="{2799B0F0-3BBD-4DAC-A01F-664BABEC10FC}" destId="{1C59FA11-1361-472B-A4BE-B23537BF7DC7}" srcOrd="0" destOrd="0" presId="urn:microsoft.com/office/officeart/2005/8/layout/vList5"/>
    <dgm:cxn modelId="{28E7784A-8A4B-4B4E-B46F-9747FDC7D6BC}" type="presOf" srcId="{7CB97B12-36EA-41C7-AA4A-CD67A4DFE604}" destId="{252C0EB9-5129-4AED-B873-E4C76CAF8151}" srcOrd="0" destOrd="0" presId="urn:microsoft.com/office/officeart/2005/8/layout/vList5"/>
    <dgm:cxn modelId="{1C3EBB77-4087-4D83-9262-E4F528E918BB}" type="presOf" srcId="{3FCB8E22-798B-454B-80B4-9F483A45F0B4}" destId="{BD9473DC-1ADC-4E42-B073-E40492836850}" srcOrd="0" destOrd="0" presId="urn:microsoft.com/office/officeart/2005/8/layout/vList5"/>
    <dgm:cxn modelId="{3ABE2679-2174-479C-A919-41FA7B16449F}" srcId="{5F0B8CA5-CEBA-4E79-8C51-ED950F6E43FD}" destId="{A7D13904-0751-410D-953D-77DE1B973C76}" srcOrd="0" destOrd="0" parTransId="{757F71F1-E329-4428-A5F6-18190D888313}" sibTransId="{2BAD68F9-3DD9-4012-8D25-7FA9171F56D3}"/>
    <dgm:cxn modelId="{151F9D8C-C806-42DE-A9AD-1BB9A364D939}" type="presOf" srcId="{2BBF9BA0-44D8-4AE6-B7E5-4DB833776394}" destId="{232782E4-089C-4862-A4C7-107AA9FE93F8}" srcOrd="0" destOrd="0" presId="urn:microsoft.com/office/officeart/2005/8/layout/vList5"/>
    <dgm:cxn modelId="{A8D51290-B8E3-444E-89A1-1DAC05BFA2CB}" type="presOf" srcId="{A7D13904-0751-410D-953D-77DE1B973C76}" destId="{DAE760CB-0FCA-48A8-A2EA-E64DB2396E17}" srcOrd="0" destOrd="0" presId="urn:microsoft.com/office/officeart/2005/8/layout/vList5"/>
    <dgm:cxn modelId="{85709491-A32F-4D6B-99E7-438011E78101}" srcId="{7CB97B12-36EA-41C7-AA4A-CD67A4DFE604}" destId="{D663A34E-E635-43D4-95E0-C0761E1816CD}" srcOrd="0" destOrd="0" parTransId="{6F3529FA-8D52-4624-9A34-DFBC5EF7224C}" sibTransId="{CA797807-A5BB-41A5-9EC1-A9ED216A5B9E}"/>
    <dgm:cxn modelId="{8217D099-AF1E-490F-ABB7-60CE10184D9F}" type="presOf" srcId="{05A261DD-1FE4-4520-A94E-C73EDC9552D2}" destId="{F6218805-84F5-4C6C-979E-1005B9977BAD}" srcOrd="0" destOrd="0" presId="urn:microsoft.com/office/officeart/2005/8/layout/vList5"/>
    <dgm:cxn modelId="{E5A68DA5-84DE-4332-8B14-47077E8C8969}" srcId="{27D51491-6408-48FF-961B-356FC8E56E32}" destId="{D7632E87-5679-4505-B062-E307CC3EFA05}" srcOrd="3" destOrd="0" parTransId="{40787C8A-BAF7-4C9A-A194-E4F9B87680EA}" sibTransId="{989FF5A9-516A-40F0-8F48-6B6BC8085726}"/>
    <dgm:cxn modelId="{9E4E18B4-1A6A-46D2-99B9-A14CB51AE204}" srcId="{27D51491-6408-48FF-961B-356FC8E56E32}" destId="{5F0B8CA5-CEBA-4E79-8C51-ED950F6E43FD}" srcOrd="6" destOrd="0" parTransId="{D528C885-040C-41AC-8044-6DA4E3CD9A5D}" sibTransId="{83B53941-F63B-4A99-A2AF-96FF89FC56EC}"/>
    <dgm:cxn modelId="{74DC5FC2-7EC4-4162-B1F8-5ADF0F6886C8}" type="presOf" srcId="{DC11CFBC-EB5E-4F63-9D86-0B3A3D629D25}" destId="{EF564E24-2AC7-446E-B782-8002C4F9F057}" srcOrd="0" destOrd="0" presId="urn:microsoft.com/office/officeart/2005/8/layout/vList5"/>
    <dgm:cxn modelId="{963746C2-D790-4C37-81D5-B5943B3FA20D}" type="presOf" srcId="{24684FB6-6BC9-48A6-82D1-D17AC16630E7}" destId="{37E723D1-2FDA-4526-8791-26468529F6AF}" srcOrd="0" destOrd="0" presId="urn:microsoft.com/office/officeart/2005/8/layout/vList5"/>
    <dgm:cxn modelId="{F7954BD0-A89D-4C1C-AAF2-FFEC92757759}" srcId="{27D51491-6408-48FF-961B-356FC8E56E32}" destId="{05A261DD-1FE4-4520-A94E-C73EDC9552D2}" srcOrd="2" destOrd="0" parTransId="{E07E772C-9F44-4F2A-AAD3-5BA6ACE9C485}" sibTransId="{DE0A7C6E-8FA6-4C82-8FBD-215E02614F7C}"/>
    <dgm:cxn modelId="{76A48DD7-538A-48BA-9A62-E46C7EEC1E73}" type="presOf" srcId="{0ADA3572-1BF2-4BC6-A20D-4A660E008DAB}" destId="{6709BA63-F998-4F5F-97DF-9EBC558E10FA}" srcOrd="0" destOrd="0" presId="urn:microsoft.com/office/officeart/2005/8/layout/vList5"/>
    <dgm:cxn modelId="{2B4136DC-C11B-4E22-8149-B89DF757B0E3}" srcId="{E9386E62-F225-4658-B4E5-AFB3F03DF128}" destId="{24684FB6-6BC9-48A6-82D1-D17AC16630E7}" srcOrd="0" destOrd="0" parTransId="{24E07BF1-0749-457E-B735-27422F0598DD}" sibTransId="{D85230D2-29B6-4B39-A86A-9892E223F42D}"/>
    <dgm:cxn modelId="{5CD7F0E1-97B2-4CCA-A281-346341258759}" type="presOf" srcId="{E9386E62-F225-4658-B4E5-AFB3F03DF128}" destId="{CD0B6F88-018D-40F6-9727-326BCBE22057}" srcOrd="0" destOrd="0" presId="urn:microsoft.com/office/officeart/2005/8/layout/vList5"/>
    <dgm:cxn modelId="{27E578E6-E18C-4D59-9C41-FC48EF2E61E6}" type="presOf" srcId="{D663A34E-E635-43D4-95E0-C0761E1816CD}" destId="{5B053E37-795C-4D1B-BD25-C7A3D1BD1257}" srcOrd="0" destOrd="0" presId="urn:microsoft.com/office/officeart/2005/8/layout/vList5"/>
    <dgm:cxn modelId="{84DC30EF-25B4-485C-8355-B84FE30063D3}" srcId="{2799B0F0-3BBD-4DAC-A01F-664BABEC10FC}" destId="{5C488894-11AA-4F64-90C5-908828B409F8}" srcOrd="0" destOrd="0" parTransId="{6760F74D-4CAC-4DBE-93C3-B9254E7ADAF0}" sibTransId="{90B5DC15-39D8-4EB7-B0F2-8A7FAD2C47A1}"/>
    <dgm:cxn modelId="{6820D75D-35BF-4FC0-80D5-2D559AACF7BE}" type="presParOf" srcId="{461F3944-AE75-4739-B8A4-303CAE3C6439}" destId="{9D11FD70-29E3-4BDA-9931-CA1EB3DFE7A1}" srcOrd="0" destOrd="0" presId="urn:microsoft.com/office/officeart/2005/8/layout/vList5"/>
    <dgm:cxn modelId="{A17E70D0-BDB9-4B40-9641-541D130D3A94}" type="presParOf" srcId="{9D11FD70-29E3-4BDA-9931-CA1EB3DFE7A1}" destId="{1C59FA11-1361-472B-A4BE-B23537BF7DC7}" srcOrd="0" destOrd="0" presId="urn:microsoft.com/office/officeart/2005/8/layout/vList5"/>
    <dgm:cxn modelId="{87994763-F98D-4271-956F-491619752473}" type="presParOf" srcId="{9D11FD70-29E3-4BDA-9931-CA1EB3DFE7A1}" destId="{B74B6FD1-3575-4F69-B978-6F9D63326EBE}" srcOrd="1" destOrd="0" presId="urn:microsoft.com/office/officeart/2005/8/layout/vList5"/>
    <dgm:cxn modelId="{5498B93C-DBD1-4FAB-A087-9C82A256D41D}" type="presParOf" srcId="{461F3944-AE75-4739-B8A4-303CAE3C6439}" destId="{D094CD8B-147D-4AE2-9D0E-E562DEEBECAA}" srcOrd="1" destOrd="0" presId="urn:microsoft.com/office/officeart/2005/8/layout/vList5"/>
    <dgm:cxn modelId="{B9C9CA19-7387-4B51-A71E-25890E3BF224}" type="presParOf" srcId="{461F3944-AE75-4739-B8A4-303CAE3C6439}" destId="{C76D11A3-D9AB-4C7B-8471-B9E7E006E643}" srcOrd="2" destOrd="0" presId="urn:microsoft.com/office/officeart/2005/8/layout/vList5"/>
    <dgm:cxn modelId="{16D444BA-DA91-4890-9D63-E7625EEB57C7}" type="presParOf" srcId="{C76D11A3-D9AB-4C7B-8471-B9E7E006E643}" destId="{B59BA49E-D526-40E9-B683-013393A6D3C6}" srcOrd="0" destOrd="0" presId="urn:microsoft.com/office/officeart/2005/8/layout/vList5"/>
    <dgm:cxn modelId="{1ABC52E9-E307-42CE-9094-D22D785581B2}" type="presParOf" srcId="{C76D11A3-D9AB-4C7B-8471-B9E7E006E643}" destId="{3ACC4D7C-F0D6-4275-BD06-D9C197AEE5BD}" srcOrd="1" destOrd="0" presId="urn:microsoft.com/office/officeart/2005/8/layout/vList5"/>
    <dgm:cxn modelId="{4CA051D5-E5B6-4659-8689-BDD5AD8FF6F4}" type="presParOf" srcId="{461F3944-AE75-4739-B8A4-303CAE3C6439}" destId="{F0734BD2-3FF6-4618-AF7D-01D1A83E297C}" srcOrd="3" destOrd="0" presId="urn:microsoft.com/office/officeart/2005/8/layout/vList5"/>
    <dgm:cxn modelId="{881EF48E-CC71-4074-95E8-F048C596DDC2}" type="presParOf" srcId="{461F3944-AE75-4739-B8A4-303CAE3C6439}" destId="{FB52F38F-0481-4596-A4D4-0EE318C981BE}" srcOrd="4" destOrd="0" presId="urn:microsoft.com/office/officeart/2005/8/layout/vList5"/>
    <dgm:cxn modelId="{8F0F7D2C-3442-4F45-B687-E420F73927F6}" type="presParOf" srcId="{FB52F38F-0481-4596-A4D4-0EE318C981BE}" destId="{F6218805-84F5-4C6C-979E-1005B9977BAD}" srcOrd="0" destOrd="0" presId="urn:microsoft.com/office/officeart/2005/8/layout/vList5"/>
    <dgm:cxn modelId="{D7604E3D-2F84-4955-860E-36159D45D262}" type="presParOf" srcId="{FB52F38F-0481-4596-A4D4-0EE318C981BE}" destId="{6709BA63-F998-4F5F-97DF-9EBC558E10FA}" srcOrd="1" destOrd="0" presId="urn:microsoft.com/office/officeart/2005/8/layout/vList5"/>
    <dgm:cxn modelId="{5B9BD49B-BBDB-4854-9553-18DC0882EF87}" type="presParOf" srcId="{461F3944-AE75-4739-B8A4-303CAE3C6439}" destId="{87B35AE4-58BB-421A-A8C9-9DFAAAE918FA}" srcOrd="5" destOrd="0" presId="urn:microsoft.com/office/officeart/2005/8/layout/vList5"/>
    <dgm:cxn modelId="{A0F06695-A72B-4E8A-B72E-0C583510500F}" type="presParOf" srcId="{461F3944-AE75-4739-B8A4-303CAE3C6439}" destId="{06BF4216-78F5-45D8-B948-3F6EF3F6D5C8}" srcOrd="6" destOrd="0" presId="urn:microsoft.com/office/officeart/2005/8/layout/vList5"/>
    <dgm:cxn modelId="{3E9BC248-72E6-4AFF-9C9D-B4C0BFF2FD0E}" type="presParOf" srcId="{06BF4216-78F5-45D8-B948-3F6EF3F6D5C8}" destId="{9BEB9860-C85E-46C5-B6F2-8BA1F8CC1F4C}" srcOrd="0" destOrd="0" presId="urn:microsoft.com/office/officeart/2005/8/layout/vList5"/>
    <dgm:cxn modelId="{52D8FCE1-DD4C-40AA-9A7E-1D2F854254EB}" type="presParOf" srcId="{06BF4216-78F5-45D8-B948-3F6EF3F6D5C8}" destId="{BD9473DC-1ADC-4E42-B073-E40492836850}" srcOrd="1" destOrd="0" presId="urn:microsoft.com/office/officeart/2005/8/layout/vList5"/>
    <dgm:cxn modelId="{56532E78-77FA-4638-B009-82D3A0C09F77}" type="presParOf" srcId="{461F3944-AE75-4739-B8A4-303CAE3C6439}" destId="{454EB7F9-4A64-4047-9477-00A483D7F0C7}" srcOrd="7" destOrd="0" presId="urn:microsoft.com/office/officeart/2005/8/layout/vList5"/>
    <dgm:cxn modelId="{1F7E2161-F296-445D-B32D-5F9A1E4979B0}" type="presParOf" srcId="{461F3944-AE75-4739-B8A4-303CAE3C6439}" destId="{F64C0918-462B-4871-A52C-B42BB5AFDBCA}" srcOrd="8" destOrd="0" presId="urn:microsoft.com/office/officeart/2005/8/layout/vList5"/>
    <dgm:cxn modelId="{F0AA6330-129A-41A1-A039-AB4C522C2C5D}" type="presParOf" srcId="{F64C0918-462B-4871-A52C-B42BB5AFDBCA}" destId="{252C0EB9-5129-4AED-B873-E4C76CAF8151}" srcOrd="0" destOrd="0" presId="urn:microsoft.com/office/officeart/2005/8/layout/vList5"/>
    <dgm:cxn modelId="{62DF5824-084F-402E-A253-2A0A68459559}" type="presParOf" srcId="{F64C0918-462B-4871-A52C-B42BB5AFDBCA}" destId="{5B053E37-795C-4D1B-BD25-C7A3D1BD1257}" srcOrd="1" destOrd="0" presId="urn:microsoft.com/office/officeart/2005/8/layout/vList5"/>
    <dgm:cxn modelId="{7C87983F-2A69-42B5-8141-F307A56123AD}" type="presParOf" srcId="{461F3944-AE75-4739-B8A4-303CAE3C6439}" destId="{07128F5C-27D9-4B85-8996-ADA49B89D1EA}" srcOrd="9" destOrd="0" presId="urn:microsoft.com/office/officeart/2005/8/layout/vList5"/>
    <dgm:cxn modelId="{FEC1C0A2-8991-4CA3-A983-E1291CBB8B5B}" type="presParOf" srcId="{461F3944-AE75-4739-B8A4-303CAE3C6439}" destId="{196FF7B6-5953-40AE-A2FD-2E629EB9A40C}" srcOrd="10" destOrd="0" presId="urn:microsoft.com/office/officeart/2005/8/layout/vList5"/>
    <dgm:cxn modelId="{17A75A73-F7ED-4AA9-915D-97DBA99A0772}" type="presParOf" srcId="{196FF7B6-5953-40AE-A2FD-2E629EB9A40C}" destId="{CD0B6F88-018D-40F6-9727-326BCBE22057}" srcOrd="0" destOrd="0" presId="urn:microsoft.com/office/officeart/2005/8/layout/vList5"/>
    <dgm:cxn modelId="{FF85315C-032A-46D4-8B85-6B1011D84060}" type="presParOf" srcId="{196FF7B6-5953-40AE-A2FD-2E629EB9A40C}" destId="{37E723D1-2FDA-4526-8791-26468529F6AF}" srcOrd="1" destOrd="0" presId="urn:microsoft.com/office/officeart/2005/8/layout/vList5"/>
    <dgm:cxn modelId="{A723CE1B-7EA9-439C-817D-D6E851BEC7BF}" type="presParOf" srcId="{461F3944-AE75-4739-B8A4-303CAE3C6439}" destId="{0C28A605-E139-4F0D-A10D-779DEB3EC41E}" srcOrd="11" destOrd="0" presId="urn:microsoft.com/office/officeart/2005/8/layout/vList5"/>
    <dgm:cxn modelId="{A02A907D-6BBC-494B-9CAB-B5435C18F16C}" type="presParOf" srcId="{461F3944-AE75-4739-B8A4-303CAE3C6439}" destId="{9975B156-BDE6-46BB-96EF-57135EC78B48}" srcOrd="12" destOrd="0" presId="urn:microsoft.com/office/officeart/2005/8/layout/vList5"/>
    <dgm:cxn modelId="{1E055021-61EC-43B7-ADF3-BBAD911DA76D}" type="presParOf" srcId="{9975B156-BDE6-46BB-96EF-57135EC78B48}" destId="{128E41B0-4CD8-4513-B38A-AA714E9AC164}" srcOrd="0" destOrd="0" presId="urn:microsoft.com/office/officeart/2005/8/layout/vList5"/>
    <dgm:cxn modelId="{62EB16E2-946C-43F2-A85D-002DBE986F84}" type="presParOf" srcId="{9975B156-BDE6-46BB-96EF-57135EC78B48}" destId="{DAE760CB-0FCA-48A8-A2EA-E64DB2396E17}" srcOrd="1" destOrd="0" presId="urn:microsoft.com/office/officeart/2005/8/layout/vList5"/>
    <dgm:cxn modelId="{5842DAE8-D6D9-46E4-9D41-69D0ECF6F238}" type="presParOf" srcId="{461F3944-AE75-4739-B8A4-303CAE3C6439}" destId="{396FFA3E-F551-426D-964E-D45DBC4E800A}" srcOrd="13" destOrd="0" presId="urn:microsoft.com/office/officeart/2005/8/layout/vList5"/>
    <dgm:cxn modelId="{8AED40D5-55C8-497B-8309-6C313A86ECA3}" type="presParOf" srcId="{461F3944-AE75-4739-B8A4-303CAE3C6439}" destId="{D234F8B0-8BD6-408A-8503-F611A5275D43}" srcOrd="14" destOrd="0" presId="urn:microsoft.com/office/officeart/2005/8/layout/vList5"/>
    <dgm:cxn modelId="{889BFBBB-92DB-4F9D-A723-1738972C66C5}" type="presParOf" srcId="{D234F8B0-8BD6-408A-8503-F611A5275D43}" destId="{EF564E24-2AC7-446E-B782-8002C4F9F057}" srcOrd="0" destOrd="0" presId="urn:microsoft.com/office/officeart/2005/8/layout/vList5"/>
    <dgm:cxn modelId="{39AF778E-5E49-499D-9FDA-071FC9563806}" type="presParOf" srcId="{D234F8B0-8BD6-408A-8503-F611A5275D43}" destId="{232782E4-089C-4862-A4C7-107AA9FE93F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788B2-F9E0-43A0-BD08-E3D3172F1269}">
      <dsp:nvSpPr>
        <dsp:cNvPr id="0" name=""/>
        <dsp:cNvSpPr/>
      </dsp:nvSpPr>
      <dsp:spPr>
        <a:xfrm rot="5400000">
          <a:off x="-122533" y="125674"/>
          <a:ext cx="816888" cy="571821"/>
        </a:xfrm>
        <a:prstGeom prst="chevron">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Specific</a:t>
          </a:r>
          <a:endParaRPr lang="en-US" sz="900" kern="1200" dirty="0"/>
        </a:p>
      </dsp:txBody>
      <dsp:txXfrm rot="-5400000">
        <a:off x="1" y="289052"/>
        <a:ext cx="571821" cy="245067"/>
      </dsp:txXfrm>
    </dsp:sp>
    <dsp:sp modelId="{C61A1235-F74E-439C-86B4-9D985F71B5D3}">
      <dsp:nvSpPr>
        <dsp:cNvPr id="0" name=""/>
        <dsp:cNvSpPr/>
      </dsp:nvSpPr>
      <dsp:spPr>
        <a:xfrm rot="5400000">
          <a:off x="5069698" y="-4494735"/>
          <a:ext cx="530977" cy="9526730"/>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Increase Sales</a:t>
          </a:r>
        </a:p>
        <a:p>
          <a:pPr marL="228600" lvl="1" indent="-228600" algn="l" defTabSz="889000">
            <a:lnSpc>
              <a:spcPct val="90000"/>
            </a:lnSpc>
            <a:spcBef>
              <a:spcPct val="0"/>
            </a:spcBef>
            <a:spcAft>
              <a:spcPct val="15000"/>
            </a:spcAft>
            <a:buChar char="•"/>
          </a:pPr>
          <a:r>
            <a:rPr lang="en-US" sz="2000" kern="1200" dirty="0"/>
            <a:t>Increase Social Media Presence</a:t>
          </a:r>
          <a:endParaRPr lang="en-US" sz="1600" kern="1200" dirty="0"/>
        </a:p>
      </dsp:txBody>
      <dsp:txXfrm rot="-5400000">
        <a:off x="571822" y="29061"/>
        <a:ext cx="9500810" cy="479137"/>
      </dsp:txXfrm>
    </dsp:sp>
    <dsp:sp modelId="{3F954E49-5F14-439A-8B65-D288D6C96241}">
      <dsp:nvSpPr>
        <dsp:cNvPr id="0" name=""/>
        <dsp:cNvSpPr/>
      </dsp:nvSpPr>
      <dsp:spPr>
        <a:xfrm rot="5400000">
          <a:off x="-122533" y="821185"/>
          <a:ext cx="816888" cy="571821"/>
        </a:xfrm>
        <a:prstGeom prst="chevron">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Measurable</a:t>
          </a:r>
        </a:p>
      </dsp:txBody>
      <dsp:txXfrm rot="-5400000">
        <a:off x="1" y="984563"/>
        <a:ext cx="571821" cy="245067"/>
      </dsp:txXfrm>
    </dsp:sp>
    <dsp:sp modelId="{26A784F1-EEEF-4149-99F2-D4F5091AA144}">
      <dsp:nvSpPr>
        <dsp:cNvPr id="0" name=""/>
        <dsp:cNvSpPr/>
      </dsp:nvSpPr>
      <dsp:spPr>
        <a:xfrm rot="5400000">
          <a:off x="5069698" y="-3799223"/>
          <a:ext cx="530977" cy="9526730"/>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Look at sales from previous months</a:t>
          </a:r>
        </a:p>
        <a:p>
          <a:pPr marL="228600" lvl="1" indent="-228600" algn="l" defTabSz="889000">
            <a:lnSpc>
              <a:spcPct val="90000"/>
            </a:lnSpc>
            <a:spcBef>
              <a:spcPct val="0"/>
            </a:spcBef>
            <a:spcAft>
              <a:spcPct val="15000"/>
            </a:spcAft>
            <a:buChar char="•"/>
          </a:pPr>
          <a:r>
            <a:rPr lang="en-US" sz="2000" kern="1200" dirty="0"/>
            <a:t>Check social media presence with KPIs</a:t>
          </a:r>
        </a:p>
      </dsp:txBody>
      <dsp:txXfrm rot="-5400000">
        <a:off x="571822" y="724573"/>
        <a:ext cx="9500810" cy="479137"/>
      </dsp:txXfrm>
    </dsp:sp>
    <dsp:sp modelId="{6CE8B405-2792-4009-B732-8B210FC29ACD}">
      <dsp:nvSpPr>
        <dsp:cNvPr id="0" name=""/>
        <dsp:cNvSpPr/>
      </dsp:nvSpPr>
      <dsp:spPr>
        <a:xfrm rot="5400000">
          <a:off x="-122533" y="1516697"/>
          <a:ext cx="816888" cy="571821"/>
        </a:xfrm>
        <a:prstGeom prst="chevron">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Attainable</a:t>
          </a:r>
          <a:endParaRPr lang="en-US" sz="900" kern="1200" dirty="0"/>
        </a:p>
      </dsp:txBody>
      <dsp:txXfrm rot="-5400000">
        <a:off x="1" y="1680075"/>
        <a:ext cx="571821" cy="245067"/>
      </dsp:txXfrm>
    </dsp:sp>
    <dsp:sp modelId="{F0C0E5DF-3610-4E50-B3CE-3434BF271474}">
      <dsp:nvSpPr>
        <dsp:cNvPr id="0" name=""/>
        <dsp:cNvSpPr/>
      </dsp:nvSpPr>
      <dsp:spPr>
        <a:xfrm rot="5400000">
          <a:off x="5069698" y="-3103712"/>
          <a:ext cx="530977" cy="9526730"/>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Increase advertising with developed copies</a:t>
          </a:r>
        </a:p>
      </dsp:txBody>
      <dsp:txXfrm rot="-5400000">
        <a:off x="571822" y="1420084"/>
        <a:ext cx="9500810" cy="479137"/>
      </dsp:txXfrm>
    </dsp:sp>
    <dsp:sp modelId="{AA75E8BD-BAEA-4AE6-888A-03D6EF015A74}">
      <dsp:nvSpPr>
        <dsp:cNvPr id="0" name=""/>
        <dsp:cNvSpPr/>
      </dsp:nvSpPr>
      <dsp:spPr>
        <a:xfrm rot="5400000">
          <a:off x="-122533" y="2212208"/>
          <a:ext cx="816888" cy="571821"/>
        </a:xfrm>
        <a:prstGeom prst="chevron">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Relevant</a:t>
          </a:r>
          <a:endParaRPr lang="en-US" sz="900" kern="1200" dirty="0"/>
        </a:p>
      </dsp:txBody>
      <dsp:txXfrm rot="-5400000">
        <a:off x="1" y="2375586"/>
        <a:ext cx="571821" cy="245067"/>
      </dsp:txXfrm>
    </dsp:sp>
    <dsp:sp modelId="{A093041C-F727-4204-9A23-22C57B297298}">
      <dsp:nvSpPr>
        <dsp:cNvPr id="0" name=""/>
        <dsp:cNvSpPr/>
      </dsp:nvSpPr>
      <dsp:spPr>
        <a:xfrm rot="5400000">
          <a:off x="5069698" y="-2408201"/>
          <a:ext cx="530977" cy="9526730"/>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Increasing sales and social media presence will lead to Bang being the number one company in the market</a:t>
          </a:r>
        </a:p>
      </dsp:txBody>
      <dsp:txXfrm rot="-5400000">
        <a:off x="571822" y="2115595"/>
        <a:ext cx="9500810" cy="479137"/>
      </dsp:txXfrm>
    </dsp:sp>
    <dsp:sp modelId="{E1748502-0B2C-428D-B021-8C49D04871B1}">
      <dsp:nvSpPr>
        <dsp:cNvPr id="0" name=""/>
        <dsp:cNvSpPr/>
      </dsp:nvSpPr>
      <dsp:spPr>
        <a:xfrm rot="5400000">
          <a:off x="-122533" y="2907719"/>
          <a:ext cx="816888" cy="571821"/>
        </a:xfrm>
        <a:prstGeom prst="chevron">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Time-Bound</a:t>
          </a:r>
          <a:endParaRPr lang="en-US" sz="900" kern="1200" dirty="0"/>
        </a:p>
      </dsp:txBody>
      <dsp:txXfrm rot="-5400000">
        <a:off x="1" y="3071097"/>
        <a:ext cx="571821" cy="245067"/>
      </dsp:txXfrm>
    </dsp:sp>
    <dsp:sp modelId="{5E57B6C7-AB7D-4EF9-B4A0-7C059B6C86CE}">
      <dsp:nvSpPr>
        <dsp:cNvPr id="0" name=""/>
        <dsp:cNvSpPr/>
      </dsp:nvSpPr>
      <dsp:spPr>
        <a:xfrm rot="5400000">
          <a:off x="5069558" y="-1712550"/>
          <a:ext cx="531256" cy="9526730"/>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2 months of circulating the IMC </a:t>
          </a:r>
        </a:p>
        <a:p>
          <a:pPr marL="228600" lvl="1" indent="-228600" algn="l" defTabSz="889000">
            <a:lnSpc>
              <a:spcPct val="90000"/>
            </a:lnSpc>
            <a:spcBef>
              <a:spcPct val="0"/>
            </a:spcBef>
            <a:spcAft>
              <a:spcPct val="15000"/>
            </a:spcAft>
            <a:buChar char="•"/>
          </a:pPr>
          <a:r>
            <a:rPr lang="en-US" sz="2000" kern="1200" dirty="0"/>
            <a:t>Monthly review of sales and KPIs for three months</a:t>
          </a:r>
          <a:endParaRPr lang="en-US" sz="1600" kern="1200" dirty="0"/>
        </a:p>
      </dsp:txBody>
      <dsp:txXfrm rot="-5400000">
        <a:off x="571821" y="2811121"/>
        <a:ext cx="9500796" cy="479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B6FD1-3575-4F69-B978-6F9D63326EBE}">
      <dsp:nvSpPr>
        <dsp:cNvPr id="0" name=""/>
        <dsp:cNvSpPr/>
      </dsp:nvSpPr>
      <dsp:spPr>
        <a:xfrm rot="5400000">
          <a:off x="6679462" y="-2953145"/>
          <a:ext cx="708321"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To promote Bang Energy drinks as the best and healthier alternative for your source of energy</a:t>
          </a:r>
        </a:p>
      </dsp:txBody>
      <dsp:txXfrm rot="-5400000">
        <a:off x="3723683" y="37211"/>
        <a:ext cx="6585303" cy="639167"/>
      </dsp:txXfrm>
    </dsp:sp>
    <dsp:sp modelId="{1C59FA11-1361-472B-A4BE-B23537BF7DC7}">
      <dsp:nvSpPr>
        <dsp:cNvPr id="0" name=""/>
        <dsp:cNvSpPr/>
      </dsp:nvSpPr>
      <dsp:spPr>
        <a:xfrm>
          <a:off x="0" y="117252"/>
          <a:ext cx="372368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Why are we advertising</a:t>
          </a:r>
        </a:p>
      </dsp:txBody>
      <dsp:txXfrm>
        <a:off x="23387" y="140639"/>
        <a:ext cx="3676909" cy="432310"/>
      </dsp:txXfrm>
    </dsp:sp>
    <dsp:sp modelId="{3ACC4D7C-F0D6-4275-BD06-D9C197AEE5BD}">
      <dsp:nvSpPr>
        <dsp:cNvPr id="0" name=""/>
        <dsp:cNvSpPr/>
      </dsp:nvSpPr>
      <dsp:spPr>
        <a:xfrm rot="5400000">
          <a:off x="6792868" y="-2334274"/>
          <a:ext cx="481510"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Those who are interested in fitness and working professional</a:t>
          </a:r>
        </a:p>
      </dsp:txBody>
      <dsp:txXfrm rot="-5400000">
        <a:off x="3723684" y="758415"/>
        <a:ext cx="6596375" cy="434500"/>
      </dsp:txXfrm>
    </dsp:sp>
    <dsp:sp modelId="{B59BA49E-D526-40E9-B683-013393A6D3C6}">
      <dsp:nvSpPr>
        <dsp:cNvPr id="0" name=""/>
        <dsp:cNvSpPr/>
      </dsp:nvSpPr>
      <dsp:spPr>
        <a:xfrm>
          <a:off x="0" y="820878"/>
          <a:ext cx="372368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To whom are we talking to?</a:t>
          </a:r>
        </a:p>
      </dsp:txBody>
      <dsp:txXfrm>
        <a:off x="23387" y="844265"/>
        <a:ext cx="3676909" cy="432310"/>
      </dsp:txXfrm>
    </dsp:sp>
    <dsp:sp modelId="{6709BA63-F998-4F5F-97DF-9EBC558E10FA}">
      <dsp:nvSpPr>
        <dsp:cNvPr id="0" name=""/>
        <dsp:cNvSpPr/>
      </dsp:nvSpPr>
      <dsp:spPr>
        <a:xfrm rot="5400000">
          <a:off x="6764881" y="-1800823"/>
          <a:ext cx="537483"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All energy drinks taste the same and have the same effect</a:t>
          </a:r>
        </a:p>
      </dsp:txBody>
      <dsp:txXfrm rot="-5400000">
        <a:off x="3723683" y="1266613"/>
        <a:ext cx="6593642" cy="485007"/>
      </dsp:txXfrm>
    </dsp:sp>
    <dsp:sp modelId="{F6218805-84F5-4C6C-979E-1005B9977BAD}">
      <dsp:nvSpPr>
        <dsp:cNvPr id="0" name=""/>
        <dsp:cNvSpPr/>
      </dsp:nvSpPr>
      <dsp:spPr>
        <a:xfrm>
          <a:off x="0" y="1364926"/>
          <a:ext cx="372368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What do they currently think?</a:t>
          </a:r>
        </a:p>
      </dsp:txBody>
      <dsp:txXfrm>
        <a:off x="23387" y="1388313"/>
        <a:ext cx="3676909" cy="432310"/>
      </dsp:txXfrm>
    </dsp:sp>
    <dsp:sp modelId="{BD9473DC-1ADC-4E42-B073-E40492836850}">
      <dsp:nvSpPr>
        <dsp:cNvPr id="0" name=""/>
        <dsp:cNvSpPr/>
      </dsp:nvSpPr>
      <dsp:spPr>
        <a:xfrm rot="5400000">
          <a:off x="6688724" y="-1163228"/>
          <a:ext cx="689797"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Bang will supersede in performance and energy when presented with the issue</a:t>
          </a:r>
        </a:p>
      </dsp:txBody>
      <dsp:txXfrm rot="-5400000">
        <a:off x="3723683" y="1835486"/>
        <a:ext cx="6586207" cy="622451"/>
      </dsp:txXfrm>
    </dsp:sp>
    <dsp:sp modelId="{9BEB9860-C85E-46C5-B6F2-8BA1F8CC1F4C}">
      <dsp:nvSpPr>
        <dsp:cNvPr id="0" name=""/>
        <dsp:cNvSpPr/>
      </dsp:nvSpPr>
      <dsp:spPr>
        <a:xfrm>
          <a:off x="0" y="1907169"/>
          <a:ext cx="372368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What would you like them to think?</a:t>
          </a:r>
        </a:p>
      </dsp:txBody>
      <dsp:txXfrm>
        <a:off x="23387" y="1930556"/>
        <a:ext cx="3676909" cy="432310"/>
      </dsp:txXfrm>
    </dsp:sp>
    <dsp:sp modelId="{5B053E37-795C-4D1B-BD25-C7A3D1BD1257}">
      <dsp:nvSpPr>
        <dsp:cNvPr id="0" name=""/>
        <dsp:cNvSpPr/>
      </dsp:nvSpPr>
      <dsp:spPr>
        <a:xfrm rot="5400000">
          <a:off x="6585429" y="-346181"/>
          <a:ext cx="896387"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Bang is the healthier option when compared to its competitors</a:t>
          </a:r>
        </a:p>
      </dsp:txBody>
      <dsp:txXfrm rot="-5400000">
        <a:off x="3723683" y="2559323"/>
        <a:ext cx="6576122" cy="808871"/>
      </dsp:txXfrm>
    </dsp:sp>
    <dsp:sp modelId="{252C0EB9-5129-4AED-B873-E4C76CAF8151}">
      <dsp:nvSpPr>
        <dsp:cNvPr id="0" name=""/>
        <dsp:cNvSpPr/>
      </dsp:nvSpPr>
      <dsp:spPr>
        <a:xfrm>
          <a:off x="0" y="2584819"/>
          <a:ext cx="3723683" cy="757878"/>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What is the most persuasive idea we can convey?</a:t>
          </a:r>
        </a:p>
      </dsp:txBody>
      <dsp:txXfrm>
        <a:off x="36997" y="2621816"/>
        <a:ext cx="3649689" cy="683884"/>
      </dsp:txXfrm>
    </dsp:sp>
    <dsp:sp modelId="{37E723D1-2FDA-4526-8791-26468529F6AF}">
      <dsp:nvSpPr>
        <dsp:cNvPr id="0" name=""/>
        <dsp:cNvSpPr/>
      </dsp:nvSpPr>
      <dsp:spPr>
        <a:xfrm rot="5400000">
          <a:off x="6602813" y="556776"/>
          <a:ext cx="861620"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Bang has proven with its ingredients that they are the healthier choice</a:t>
          </a:r>
        </a:p>
      </dsp:txBody>
      <dsp:txXfrm rot="-5400000">
        <a:off x="3723684" y="3477967"/>
        <a:ext cx="6577819" cy="777498"/>
      </dsp:txXfrm>
    </dsp:sp>
    <dsp:sp modelId="{CD0B6F88-018D-40F6-9727-326BCBE22057}">
      <dsp:nvSpPr>
        <dsp:cNvPr id="0" name=""/>
        <dsp:cNvSpPr/>
      </dsp:nvSpPr>
      <dsp:spPr>
        <a:xfrm>
          <a:off x="0" y="3627174"/>
          <a:ext cx="372368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Why should they believe it?</a:t>
          </a:r>
        </a:p>
      </dsp:txBody>
      <dsp:txXfrm>
        <a:off x="23387" y="3650561"/>
        <a:ext cx="3676909" cy="432310"/>
      </dsp:txXfrm>
    </dsp:sp>
    <dsp:sp modelId="{DAE760CB-0FCA-48A8-A2EA-E64DB2396E17}">
      <dsp:nvSpPr>
        <dsp:cNvPr id="0" name=""/>
        <dsp:cNvSpPr/>
      </dsp:nvSpPr>
      <dsp:spPr>
        <a:xfrm rot="5400000">
          <a:off x="6704614" y="1342483"/>
          <a:ext cx="658017" cy="6619880"/>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Bang logo</a:t>
          </a:r>
        </a:p>
      </dsp:txBody>
      <dsp:txXfrm rot="-5400000">
        <a:off x="3723683" y="4355536"/>
        <a:ext cx="6587758" cy="593773"/>
      </dsp:txXfrm>
    </dsp:sp>
    <dsp:sp modelId="{128E41B0-4CD8-4513-B38A-AA714E9AC164}">
      <dsp:nvSpPr>
        <dsp:cNvPr id="0" name=""/>
        <dsp:cNvSpPr/>
      </dsp:nvSpPr>
      <dsp:spPr>
        <a:xfrm>
          <a:off x="0" y="4321481"/>
          <a:ext cx="3723683" cy="6618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Are there any creative guidelines or mandatories?</a:t>
          </a:r>
        </a:p>
      </dsp:txBody>
      <dsp:txXfrm>
        <a:off x="32311" y="4353792"/>
        <a:ext cx="3659061" cy="597262"/>
      </dsp:txXfrm>
    </dsp:sp>
    <dsp:sp modelId="{232782E4-089C-4862-A4C7-107AA9FE93F8}">
      <dsp:nvSpPr>
        <dsp:cNvPr id="0" name=""/>
        <dsp:cNvSpPr/>
      </dsp:nvSpPr>
      <dsp:spPr>
        <a:xfrm rot="5400000">
          <a:off x="6848865" y="1933686"/>
          <a:ext cx="383267" cy="6626352"/>
        </a:xfrm>
        <a:prstGeom prst="round2SameRect">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Energetic and motivating</a:t>
          </a:r>
        </a:p>
      </dsp:txBody>
      <dsp:txXfrm rot="-5400000">
        <a:off x="3727323" y="5073938"/>
        <a:ext cx="6607642" cy="345847"/>
      </dsp:txXfrm>
    </dsp:sp>
    <dsp:sp modelId="{EF564E24-2AC7-446E-B782-8002C4F9F057}">
      <dsp:nvSpPr>
        <dsp:cNvPr id="0" name=""/>
        <dsp:cNvSpPr/>
      </dsp:nvSpPr>
      <dsp:spPr>
        <a:xfrm>
          <a:off x="0" y="5007320"/>
          <a:ext cx="3727323" cy="479084"/>
        </a:xfrm>
        <a:prstGeom prst="roundRect">
          <a:avLst/>
        </a:prstGeom>
        <a:solidFill>
          <a:schemeClr val="dk2">
            <a:hueOff val="0"/>
            <a:satOff val="0"/>
            <a:lumOff val="0"/>
            <a:alphaOff val="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Tone of voice?</a:t>
          </a:r>
        </a:p>
      </dsp:txBody>
      <dsp:txXfrm>
        <a:off x="23387" y="5030707"/>
        <a:ext cx="3680549" cy="4323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BFB81-C19A-4C2F-9B77-40BADC1593F5}" type="datetimeFigureOut">
              <a:rPr lang="en-US" smtClean="0"/>
              <a:t>12/20/2020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1319-BF80-421C-AB02-D08DF957DB1E}" type="slidenum">
              <a:rPr lang="en-US" smtClean="0"/>
              <a:t>‹#›</a:t>
            </a:fld>
            <a:endParaRPr lang="en-US"/>
          </a:p>
        </p:txBody>
      </p:sp>
    </p:spTree>
    <p:extLst>
      <p:ext uri="{BB962C8B-B14F-4D97-AF65-F5344CB8AC3E}">
        <p14:creationId xmlns:p14="http://schemas.microsoft.com/office/powerpoint/2010/main" val="2742869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5 has done extensive research to offer you an in-depth review of Bang Energy’s marketing efforts with adding in our own recommendations for solidifying their overall campaign. Bang’s brand statement is to provide high quality </a:t>
            </a:r>
            <a:r>
              <a:rPr lang="en-US" sz="1800" dirty="0">
                <a:solidFill>
                  <a:srgbClr val="000000"/>
                </a:solidFill>
                <a:effectLst/>
                <a:latin typeface="Times New Roman" panose="02020603050405020304" pitchFamily="18" charset="0"/>
                <a:ea typeface="Times New Roman" panose="02020603050405020304" pitchFamily="18" charset="0"/>
              </a:rPr>
              <a:t>nutritional supplementals at a price that consumers don’t feel cheated or ripped off. Scientific Research can prove that Bang Energy is the better option on the market compared to the deceptive practices used by competitors or other supplement companies. </a:t>
            </a:r>
            <a:r>
              <a:rPr lang="en-US" sz="1800" dirty="0">
                <a:effectLst/>
                <a:latin typeface="Times New Roman" panose="02020603050405020304" pitchFamily="18" charset="0"/>
                <a:ea typeface="Times New Roman" panose="02020603050405020304" pitchFamily="18" charset="0"/>
              </a:rPr>
              <a:t>Bang Energy was created with the sole purpose to avoid misleading consumers of energy products and help them avoid scams from other supplement companies. “</a:t>
            </a:r>
            <a:r>
              <a:rPr lang="en-US" sz="1800" dirty="0">
                <a:solidFill>
                  <a:srgbClr val="383838"/>
                </a:solidFill>
                <a:effectLst/>
                <a:latin typeface="Times New Roman" panose="02020603050405020304" pitchFamily="18" charset="0"/>
                <a:ea typeface="Times New Roman" panose="02020603050405020304" pitchFamily="18" charset="0"/>
              </a:rPr>
              <a:t>One of the biggest protein manufacturers in the world was recently tested to be 30% under protein claimed on the label and also contained 30% of what I refer to as “non-protein filler”. Compare that to our </a:t>
            </a:r>
            <a:r>
              <a:rPr lang="en-US" sz="1800" b="1" dirty="0">
                <a:solidFill>
                  <a:srgbClr val="383838"/>
                </a:solidFill>
                <a:effectLst/>
                <a:latin typeface="Times New Roman" panose="02020603050405020304" pitchFamily="18" charset="0"/>
                <a:ea typeface="Times New Roman" panose="02020603050405020304" pitchFamily="18" charset="0"/>
              </a:rPr>
              <a:t>SRO™ Zero Carb® Protein</a:t>
            </a:r>
            <a:r>
              <a:rPr lang="en-US" sz="1800" dirty="0">
                <a:solidFill>
                  <a:srgbClr val="383838"/>
                </a:solidFill>
                <a:effectLst/>
                <a:latin typeface="Times New Roman" panose="02020603050405020304" pitchFamily="18" charset="0"/>
                <a:ea typeface="Times New Roman" panose="02020603050405020304" pitchFamily="18" charset="0"/>
              </a:rPr>
              <a:t> which contains the highest protein content per pound and per ounce! Further scams are evident by the largest seller of ready to drink protein beverages that tested 32% under label claim. This is insane my friends. There is a willful and purposeful intent to rip you off. Worse yet, you have to wonder what the hell is in these products that you are drinking that isn’t protein!” (Bang, 2020). </a:t>
            </a:r>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2</a:t>
            </a:fld>
            <a:endParaRPr lang="en-US"/>
          </a:p>
        </p:txBody>
      </p:sp>
    </p:spTree>
    <p:extLst>
      <p:ext uri="{BB962C8B-B14F-4D97-AF65-F5344CB8AC3E}">
        <p14:creationId xmlns:p14="http://schemas.microsoft.com/office/powerpoint/2010/main" val="3366315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ideal consumer lives in the U.S. We were looking at both male and females from the their early 20’s to their mid 30’s. They have expendable cash to purchase these energy drinks. They are also looking for a healthier option to the leading energy drinks to use during their workouts or long travels. And they mind a nice flavor that just pops out from the rest of them.</a:t>
            </a:r>
          </a:p>
        </p:txBody>
      </p:sp>
      <p:sp>
        <p:nvSpPr>
          <p:cNvPr id="4" name="Slide Number Placeholder 3"/>
          <p:cNvSpPr>
            <a:spLocks noGrp="1"/>
          </p:cNvSpPr>
          <p:nvPr>
            <p:ph type="sldNum" sz="quarter" idx="5"/>
          </p:nvPr>
        </p:nvSpPr>
        <p:spPr/>
        <p:txBody>
          <a:bodyPr/>
          <a:lstStyle/>
          <a:p>
            <a:fld id="{80D91319-BF80-421C-AB02-D08DF957DB1E}" type="slidenum">
              <a:rPr lang="en-US" smtClean="0"/>
              <a:t>3</a:t>
            </a:fld>
            <a:endParaRPr lang="en-US"/>
          </a:p>
        </p:txBody>
      </p:sp>
    </p:spTree>
    <p:extLst>
      <p:ext uri="{BB962C8B-B14F-4D97-AF65-F5344CB8AC3E}">
        <p14:creationId xmlns:p14="http://schemas.microsoft.com/office/powerpoint/2010/main" val="703197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Bang Energy has many factors that play into its success. Their strengths include being the healthier option of all the energy drinks out there, along with competitive pricing, and a good brand identity. </a:t>
            </a:r>
          </a:p>
          <a:p>
            <a:r>
              <a:rPr lang="en-US" dirty="0"/>
              <a:t>Their weaknesses, however, is that they are in a over saturated market and they are fairly-new to this market. </a:t>
            </a:r>
          </a:p>
          <a:p>
            <a:r>
              <a:rPr lang="en-US" dirty="0"/>
              <a:t>But they can overcome those weaknesses with the proper opportunities, such as their new distribution deal with PepsiCo.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big threat to Bang Energy is their competitors. Big names like Red Bull and Monster Energy. And r</a:t>
            </a:r>
            <a:r>
              <a:rPr lang="en-US" sz="1200" b="0" i="0" u="none" strike="noStrike" dirty="0">
                <a:effectLst/>
                <a:latin typeface="Calibri" panose="020F0502020204030204" pitchFamily="34" charset="0"/>
                <a:ea typeface="Times New Roman" panose="02020603050405020304" pitchFamily="18" charset="0"/>
                <a:cs typeface="Times New Roman" panose="02020603050405020304" pitchFamily="18" charset="0"/>
              </a:rPr>
              <a:t>esearch has shown that overconsumption of energy drinks has a</a:t>
            </a:r>
            <a:r>
              <a:rPr lang="en-US" sz="1200" b="0" i="0" u="none" strike="noStrike" dirty="0">
                <a:effectLst/>
                <a:latin typeface="Calibri" panose="020F0502020204030204" pitchFamily="34" charset="0"/>
                <a:ea typeface="Calibri" panose="020F0502020204030204" pitchFamily="34" charset="0"/>
                <a:cs typeface="Times New Roman" panose="02020603050405020304" pitchFamily="18" charset="0"/>
              </a:rPr>
              <a:t> direct correlation to </a:t>
            </a:r>
            <a:r>
              <a:rPr lang="en-US" sz="1200" b="0" i="0" u="none" strike="noStrike" dirty="0">
                <a:effectLst/>
                <a:latin typeface="Calibri" panose="020F0502020204030204" pitchFamily="34" charset="0"/>
                <a:ea typeface="Times New Roman" panose="02020603050405020304" pitchFamily="18" charset="0"/>
                <a:cs typeface="Times New Roman" panose="02020603050405020304" pitchFamily="18" charset="0"/>
              </a:rPr>
              <a:t>heart attacks and seizures. And the New York Times has listed it as one of the most dangerous energy drinks out there.</a:t>
            </a:r>
          </a:p>
          <a:p>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4</a:t>
            </a:fld>
            <a:endParaRPr lang="en-US"/>
          </a:p>
        </p:txBody>
      </p:sp>
    </p:spTree>
    <p:extLst>
      <p:ext uri="{BB962C8B-B14F-4D97-AF65-F5344CB8AC3E}">
        <p14:creationId xmlns:p14="http://schemas.microsoft.com/office/powerpoint/2010/main" val="259232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200000"/>
              </a:lnSpc>
              <a:spcBef>
                <a:spcPts val="0"/>
              </a:spcBef>
              <a:spcAft>
                <a:spcPts val="0"/>
              </a:spcAft>
              <a:buFont typeface="Symbol" panose="05050102010706020507" pitchFamily="18" charset="2"/>
              <a:buNone/>
            </a:pPr>
            <a:r>
              <a:rPr lang="en-US" dirty="0"/>
              <a:t>These smart goals were devised from the following strategic objectives:</a:t>
            </a:r>
          </a:p>
          <a:p>
            <a:pPr marL="342900" marR="0" lvl="0" indent="-342900">
              <a:lnSpc>
                <a:spcPct val="200000"/>
              </a:lnSpc>
              <a:spcBef>
                <a:spcPts val="0"/>
              </a:spcBef>
              <a:spcAft>
                <a:spcPts val="0"/>
              </a:spcAft>
              <a:buFont typeface="Symbol" panose="05050102010706020507" pitchFamily="18" charset="2"/>
              <a:buChar char=""/>
            </a:pPr>
            <a:r>
              <a:rPr lang="en-US" dirty="0"/>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Increase sales by 10% by year end using social media influencers to reach target market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Monitor social media metrics with custom hashtag e.g., #bangforyourbuck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Maintain a consistent social media presence by scheduling posts in advance to ensure there is a post made every day or every other 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Educate target audience through social media posts and be transparent about the effects of the over consumption of energy drinks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Increase social media presence by 5% within 2 weeks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Build customer loyalty by 15% within 3 months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Use KPIs to check the improvement of the brand on a weekly basis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Offer limited time coupons (2-week period) for a bulk deal </a:t>
            </a:r>
          </a:p>
          <a:p>
            <a:pPr marL="0" marR="0" lvl="0" indent="0">
              <a:lnSpc>
                <a:spcPct val="200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The ultimate purpose for the smart goals besides increasing the sales and social media presence was to build customer loyalty and push Bang Energy to becoming the number one energy drink company on the market. </a:t>
            </a:r>
          </a:p>
        </p:txBody>
      </p:sp>
      <p:sp>
        <p:nvSpPr>
          <p:cNvPr id="4" name="Slide Number Placeholder 3"/>
          <p:cNvSpPr>
            <a:spLocks noGrp="1"/>
          </p:cNvSpPr>
          <p:nvPr>
            <p:ph type="sldNum" sz="quarter" idx="5"/>
          </p:nvPr>
        </p:nvSpPr>
        <p:spPr/>
        <p:txBody>
          <a:bodyPr/>
          <a:lstStyle/>
          <a:p>
            <a:fld id="{80D91319-BF80-421C-AB02-D08DF957DB1E}" type="slidenum">
              <a:rPr lang="en-US" smtClean="0"/>
              <a:t>5</a:t>
            </a:fld>
            <a:endParaRPr lang="en-US"/>
          </a:p>
        </p:txBody>
      </p:sp>
    </p:spTree>
    <p:extLst>
      <p:ext uri="{BB962C8B-B14F-4D97-AF65-F5344CB8AC3E}">
        <p14:creationId xmlns:p14="http://schemas.microsoft.com/office/powerpoint/2010/main" val="317052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creative brief is basically stating that we are trying to promote Bang as the best and overall healthier energy drink on the market to our consumers, and anyone that is skeptical of our product. We are trying to do this with an energetic and motivating tone to convey the same energy that Bang Energy drinks would give you.</a:t>
            </a:r>
          </a:p>
        </p:txBody>
      </p:sp>
      <p:sp>
        <p:nvSpPr>
          <p:cNvPr id="4" name="Slide Number Placeholder 3"/>
          <p:cNvSpPr>
            <a:spLocks noGrp="1"/>
          </p:cNvSpPr>
          <p:nvPr>
            <p:ph type="sldNum" sz="quarter" idx="5"/>
          </p:nvPr>
        </p:nvSpPr>
        <p:spPr/>
        <p:txBody>
          <a:bodyPr/>
          <a:lstStyle/>
          <a:p>
            <a:fld id="{80D91319-BF80-421C-AB02-D08DF957DB1E}" type="slidenum">
              <a:rPr lang="en-US" smtClean="0"/>
              <a:t>6</a:t>
            </a:fld>
            <a:endParaRPr lang="en-US"/>
          </a:p>
        </p:txBody>
      </p:sp>
    </p:spTree>
    <p:extLst>
      <p:ext uri="{BB962C8B-B14F-4D97-AF65-F5344CB8AC3E}">
        <p14:creationId xmlns:p14="http://schemas.microsoft.com/office/powerpoint/2010/main" val="996831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key messages to take from Bang Energy is that they offer the best quality nutritional supplements and is backed by scientific research. Their CEO, sets very high standards for the company and product alike. All their raw materials are quarantined and tested for their efficiency once received in their warehouse. And they take a lot of pride in their transparency with the labels and their quality control.</a:t>
            </a:r>
          </a:p>
        </p:txBody>
      </p:sp>
      <p:sp>
        <p:nvSpPr>
          <p:cNvPr id="4" name="Slide Number Placeholder 3"/>
          <p:cNvSpPr>
            <a:spLocks noGrp="1"/>
          </p:cNvSpPr>
          <p:nvPr>
            <p:ph type="sldNum" sz="quarter" idx="5"/>
          </p:nvPr>
        </p:nvSpPr>
        <p:spPr/>
        <p:txBody>
          <a:bodyPr/>
          <a:lstStyle/>
          <a:p>
            <a:fld id="{80D91319-BF80-421C-AB02-D08DF957DB1E}" type="slidenum">
              <a:rPr lang="en-US" smtClean="0"/>
              <a:t>7</a:t>
            </a:fld>
            <a:endParaRPr lang="en-US"/>
          </a:p>
        </p:txBody>
      </p:sp>
    </p:spTree>
    <p:extLst>
      <p:ext uri="{BB962C8B-B14F-4D97-AF65-F5344CB8AC3E}">
        <p14:creationId xmlns:p14="http://schemas.microsoft.com/office/powerpoint/2010/main" val="299368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first ad we are presenting Bang Energy drink as something made from Zeus in Ancient Greece.</a:t>
            </a: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The Scene starts out in Ancient Greece.</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It pans over the great City of Olympia, where the Olympic athletes are stretching</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The camera zooms in on the athlete that is favored by the Gods</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He is sluggish and constantly falling behind in every event</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Zeus gets upset and throws one of his lightning bolts into a container of water</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The favored athlete sees the sparkling beverage in the distance</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He approaches it and drinks it</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His energy and stamina are immediately rejuvenated, and he wins his final event</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Camera pans up: and features the tagline “Fuel Your Destiny”</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8</a:t>
            </a:fld>
            <a:endParaRPr lang="en-US"/>
          </a:p>
        </p:txBody>
      </p:sp>
    </p:spTree>
    <p:extLst>
      <p:ext uri="{BB962C8B-B14F-4D97-AF65-F5344CB8AC3E}">
        <p14:creationId xmlns:p14="http://schemas.microsoft.com/office/powerpoint/2010/main" val="278416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ad portrays three friends watching tv while one of three gets up and goes to the kitchen to get something form the fridge.</a:t>
            </a: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Three friends spending time together laughing watching tv, one gets up during a commercial and walks to the kitchen opens the fridge and sees three Bang’s. </a:t>
            </a:r>
            <a:br>
              <a:rPr lang="en-US" sz="1800" dirty="0">
                <a:effectLst/>
                <a:latin typeface="Times New Roman" panose="02020603050405020304" pitchFamily="18" charset="0"/>
                <a:ea typeface="Calibri" panose="020F0502020204030204" pitchFamily="34" charset="0"/>
              </a:rPr>
            </a:b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one (male): “hey you guys wanna bang?” </a:t>
            </a:r>
            <a:br>
              <a:rPr lang="en-US" sz="1800" dirty="0">
                <a:effectLst/>
                <a:latin typeface="Times New Roman" panose="02020603050405020304" pitchFamily="18" charset="0"/>
                <a:ea typeface="Calibri" panose="020F0502020204030204" pitchFamily="34" charset="0"/>
              </a:rPr>
            </a:b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two &amp; three (female): Shockingly look at each other in confusion </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&amp; reply “what?!” </a:t>
            </a:r>
            <a:br>
              <a:rPr lang="en-US" sz="1800" dirty="0">
                <a:effectLst/>
                <a:latin typeface="Times New Roman" panose="02020603050405020304" pitchFamily="18" charset="0"/>
                <a:ea typeface="Calibri" panose="020F0502020204030204" pitchFamily="34" charset="0"/>
              </a:rPr>
            </a:b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one: “Do you guys wanna bang?”</a:t>
            </a:r>
            <a:br>
              <a:rPr lang="en-US" sz="1800" dirty="0">
                <a:effectLst/>
                <a:latin typeface="Times New Roman" panose="02020603050405020304" pitchFamily="18" charset="0"/>
                <a:ea typeface="Calibri" panose="020F0502020204030204" pitchFamily="34" charset="0"/>
              </a:rPr>
            </a:b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two &amp; three: contemplating </a:t>
            </a:r>
            <a:br>
              <a:rPr lang="en-US" sz="1800" dirty="0">
                <a:effectLst/>
                <a:latin typeface="Times New Roman" panose="02020603050405020304" pitchFamily="18" charset="0"/>
                <a:ea typeface="Calibri" panose="020F0502020204030204" pitchFamily="34" charset="0"/>
              </a:rPr>
            </a:b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one: appears back with the other two friends holding three bang drinks....”anyone want a bang or...?” -”if you ain’t bangin you ain’t hanging”.</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Friend two &amp; three: accept drinks and go back to watching tv *everyone laughs </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Times New Roman" panose="02020603050405020304" pitchFamily="18" charset="0"/>
              </a:rPr>
              <a:t>The Camera pans out and reveals the tagline “If You Ain’t Bangin, You Ain’t Hangin”</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9</a:t>
            </a:fld>
            <a:endParaRPr lang="en-US"/>
          </a:p>
        </p:txBody>
      </p:sp>
    </p:spTree>
    <p:extLst>
      <p:ext uri="{BB962C8B-B14F-4D97-AF65-F5344CB8AC3E}">
        <p14:creationId xmlns:p14="http://schemas.microsoft.com/office/powerpoint/2010/main" val="1357493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dirty="0"/>
              <a:t>The overall strategy is to solidify their position as the better, healthier option compared to the competition. It is important that their marketing campaign is cohesive, and that they stay true to their mission and vision statement. </a:t>
            </a:r>
          </a:p>
          <a:p>
            <a:pPr marL="0" marR="0">
              <a:lnSpc>
                <a:spcPct val="200000"/>
              </a:lnSpc>
              <a:spcBef>
                <a:spcPts val="0"/>
              </a:spcBef>
              <a:spcAft>
                <a:spcPts val="800"/>
              </a:spcAft>
            </a:pPr>
            <a:endParaRPr lang="en-US" sz="1800" i="1" dirty="0">
              <a:solidFill>
                <a:srgbClr val="000000"/>
              </a:solidFill>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800"/>
              </a:spcAft>
            </a:pPr>
            <a:r>
              <a:rPr lang="en-US" sz="1800" i="1" dirty="0">
                <a:solidFill>
                  <a:srgbClr val="000000"/>
                </a:solidFill>
                <a:effectLst/>
                <a:latin typeface="Times New Roman" panose="02020603050405020304" pitchFamily="18" charset="0"/>
                <a:ea typeface="Times New Roman" panose="02020603050405020304" pitchFamily="18" charset="0"/>
              </a:rPr>
              <a:t>Mission statement (current) for Bang Energy: To make the highest quality nutritional supplements on the market, backed by scientific research.</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endParaRPr>
          </a:p>
          <a:p>
            <a:pPr marL="0" marR="0">
              <a:lnSpc>
                <a:spcPct val="200000"/>
              </a:lnSpc>
              <a:spcBef>
                <a:spcPts val="0"/>
              </a:spcBef>
              <a:spcAft>
                <a:spcPts val="800"/>
              </a:spcAft>
            </a:pPr>
            <a:r>
              <a:rPr lang="en-US" sz="1800" i="1" dirty="0">
                <a:solidFill>
                  <a:srgbClr val="000000"/>
                </a:solidFill>
                <a:effectLst/>
                <a:latin typeface="Times New Roman" panose="02020603050405020304" pitchFamily="18" charset="0"/>
                <a:ea typeface="Times New Roman" panose="02020603050405020304" pitchFamily="18" charset="0"/>
              </a:rPr>
              <a:t>Vision statement developed for Bang Energy: It is the vision of Bang Energy to provide consumers with the highest and healthiest products that will bring them closer to their personal goals knowing exactly what they are putting into their bodies and what they can expect to get out of them for the best performance and energy.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11</a:t>
            </a:fld>
            <a:endParaRPr lang="en-US"/>
          </a:p>
        </p:txBody>
      </p:sp>
    </p:spTree>
    <p:extLst>
      <p:ext uri="{BB962C8B-B14F-4D97-AF65-F5344CB8AC3E}">
        <p14:creationId xmlns:p14="http://schemas.microsoft.com/office/powerpoint/2010/main" val="3998933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D91319-BF80-421C-AB02-D08DF957DB1E}" type="slidenum">
              <a:rPr lang="en-US" smtClean="0"/>
              <a:t>15</a:t>
            </a:fld>
            <a:endParaRPr lang="en-US"/>
          </a:p>
        </p:txBody>
      </p:sp>
    </p:spTree>
    <p:extLst>
      <p:ext uri="{BB962C8B-B14F-4D97-AF65-F5344CB8AC3E}">
        <p14:creationId xmlns:p14="http://schemas.microsoft.com/office/powerpoint/2010/main" val="4209058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0828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51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6120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60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12/20/2020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929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7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12/20/2020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1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11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12/20/2020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230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9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7724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285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25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92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939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4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737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12/20/2020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620715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hyperlink" Target="https://en.wikipedia.org/wiki/VPX_Sports" TargetMode="External"/><Relationship Id="rId2" Type="http://schemas.openxmlformats.org/officeDocument/2006/relationships/slideLayout" Target="../slideLayouts/slideLayout8.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mailto:Ryan.peguero@snhu.edu" TargetMode="Externa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8" Type="http://schemas.openxmlformats.org/officeDocument/2006/relationships/hyperlink" Target="https://www.gettyimages.com/detail/photo/woman-running-on-country-road-royalty-free-image/748342297" TargetMode="External"/><Relationship Id="rId3" Type="http://schemas.openxmlformats.org/officeDocument/2006/relationships/image" Target="../media/image6.jpeg"/><Relationship Id="rId7" Type="http://schemas.openxmlformats.org/officeDocument/2006/relationships/hyperlink" Target="https://www.prnewswire.com/news-releases/jack-owocs-bang-energy-hits-1-300719504.html"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insider.com/bang-energy-drink-new-rose-flavor-2019-2" TargetMode="External"/><Relationship Id="rId5" Type="http://schemas.openxmlformats.org/officeDocument/2006/relationships/hyperlink" Target="https://bangenergy.com/about/" TargetMode="External"/><Relationship Id="rId4" Type="http://schemas.openxmlformats.org/officeDocument/2006/relationships/hyperlink" Target="https://www.alliedmarketresearch.com/energy-drink-market" TargetMode="External"/><Relationship Id="rId9" Type="http://schemas.openxmlformats.org/officeDocument/2006/relationships/hyperlink" Target="https://www.stack.com/a/are-bang-energy-drinks-health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law.com/dailybusinessreview/2020/07/08/lawyers-gear-up-as-fight-between-bang-and-monster-energy-drink-advances-to-trial-a-few-claims-lighter/?slreturn=20201009183706" TargetMode="External"/><Relationship Id="rId5" Type="http://schemas.openxmlformats.org/officeDocument/2006/relationships/hyperlink" Target="https://doi-org.ezproxy.snhu.edu/10.1186/s12970-020-00374-5" TargetMode="External"/><Relationship Id="rId4" Type="http://schemas.openxmlformats.org/officeDocument/2006/relationships/hyperlink" Target="https://www.bevindustry.com/articles/93233-state-of-the-beverage-industry-energy-drinks-mixes-maintain-steady-growth"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hyperlink" Target="https://doi.org/10.4330/wjc.v9.i11.796"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medium.com/@joshua_schall/the-bang-energy-effect-2deabba50019" TargetMode="External"/><Relationship Id="rId5" Type="http://schemas.openxmlformats.org/officeDocument/2006/relationships/hyperlink" Target="https://www.cspdailynews.com/beverages/pepsico-bang-energy-maker-enter-exclusive-distribution-agreement" TargetMode="External"/><Relationship Id="rId4" Type="http://schemas.openxmlformats.org/officeDocument/2006/relationships/hyperlink" Target="https://www.latimes.com/business/la-fi-monster-energy-bang-lawsuit-20190403-story.html"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99829" y="1101852"/>
            <a:ext cx="4254640" cy="4654297"/>
          </a:xfrm>
          <a:prstGeom prst="round2SameRect">
            <a:avLst>
              <a:gd name="adj1" fmla="val 5146"/>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300789" y="1895325"/>
            <a:ext cx="4006669" cy="2287229"/>
          </a:xfrm>
        </p:spPr>
        <p:txBody>
          <a:bodyPr>
            <a:normAutofit fontScale="90000"/>
          </a:bodyPr>
          <a:lstStyle/>
          <a:p>
            <a:pPr algn="l"/>
            <a:r>
              <a:rPr lang="en-US" sz="4400" dirty="0"/>
              <a:t>Bang Energy</a:t>
            </a:r>
            <a:br>
              <a:rPr lang="en-US" sz="4400" dirty="0"/>
            </a:br>
            <a:r>
              <a:rPr lang="en-US" sz="4400" dirty="0"/>
              <a:t>Integrated Marketing Communications Plan</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216567" y="4154018"/>
            <a:ext cx="3801979" cy="1244361"/>
          </a:xfrm>
        </p:spPr>
        <p:txBody>
          <a:bodyPr>
            <a:normAutofit/>
          </a:bodyPr>
          <a:lstStyle/>
          <a:p>
            <a:pPr algn="l"/>
            <a:r>
              <a:rPr lang="en-US" sz="1800" dirty="0">
                <a:solidFill>
                  <a:srgbClr val="FC05CB"/>
                </a:solidFill>
              </a:rPr>
              <a:t>Ryan Peguero</a:t>
            </a:r>
          </a:p>
          <a:p>
            <a:pPr algn="l"/>
            <a:r>
              <a:rPr lang="en-US" sz="1800" dirty="0">
                <a:solidFill>
                  <a:srgbClr val="FC05CB"/>
                </a:solidFill>
              </a:rPr>
              <a:t>Southern New Hampshire University</a:t>
            </a:r>
          </a:p>
          <a:p>
            <a:pPr algn="l"/>
            <a:r>
              <a:rPr lang="en-US" sz="1800" dirty="0">
                <a:solidFill>
                  <a:srgbClr val="FC05CB"/>
                </a:solidFill>
              </a:rPr>
              <a:t>December 17, 2020</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CA5B5F-31F5-4C2A-BE19-8E317815AC2E}"/>
              </a:ext>
            </a:extLst>
          </p:cNvPr>
          <p:cNvSpPr>
            <a:spLocks noGrp="1"/>
          </p:cNvSpPr>
          <p:nvPr>
            <p:ph type="title"/>
          </p:nvPr>
        </p:nvSpPr>
        <p:spPr/>
        <p:txBody>
          <a:bodyPr/>
          <a:lstStyle/>
          <a:p>
            <a:r>
              <a:rPr lang="en-US" dirty="0"/>
              <a:t>Bang Energy</a:t>
            </a:r>
          </a:p>
        </p:txBody>
      </p:sp>
      <p:pic>
        <p:nvPicPr>
          <p:cNvPr id="12" name="Picture 11">
            <a:extLst>
              <a:ext uri="{FF2B5EF4-FFF2-40B4-BE49-F238E27FC236}">
                <a16:creationId xmlns:a16="http://schemas.microsoft.com/office/drawing/2014/main" id="{58370070-7697-49D8-ADB1-9165B371AFFD}"/>
              </a:ext>
            </a:extLst>
          </p:cNvPr>
          <p:cNvPicPr>
            <a:picLocks noChangeAspect="1"/>
          </p:cNvPicPr>
          <p:nvPr/>
        </p:nvPicPr>
        <p:blipFill>
          <a:blip r:embed="rId5">
            <a:alphaModFix amt="35000"/>
          </a:blip>
          <a:stretch>
            <a:fillRect/>
          </a:stretch>
        </p:blipFill>
        <p:spPr>
          <a:xfrm>
            <a:off x="0" y="0"/>
            <a:ext cx="12192000" cy="6857999"/>
          </a:xfrm>
          <a:prstGeom prst="rect">
            <a:avLst/>
          </a:prstGeom>
        </p:spPr>
      </p:pic>
      <p:sp>
        <p:nvSpPr>
          <p:cNvPr id="7" name="Content Placeholder 6">
            <a:extLst>
              <a:ext uri="{FF2B5EF4-FFF2-40B4-BE49-F238E27FC236}">
                <a16:creationId xmlns:a16="http://schemas.microsoft.com/office/drawing/2014/main" id="{5019AB69-53CE-4081-882B-1152F934053E}"/>
              </a:ext>
            </a:extLst>
          </p:cNvPr>
          <p:cNvSpPr>
            <a:spLocks noGrp="1"/>
          </p:cNvSpPr>
          <p:nvPr>
            <p:ph idx="1"/>
          </p:nvPr>
        </p:nvSpPr>
        <p:spPr/>
        <p:txBody>
          <a:bodyPr/>
          <a:lstStyle/>
          <a:p>
            <a:r>
              <a:rPr lang="en-US" sz="2400" dirty="0"/>
              <a:t>This group offers a well in-depth view Bang Energy and their marketing efforts</a:t>
            </a:r>
          </a:p>
          <a:p>
            <a:r>
              <a:rPr lang="en-US" sz="2400" dirty="0"/>
              <a:t>Provides high quality nutritional supplements at a low cost</a:t>
            </a:r>
          </a:p>
          <a:p>
            <a:r>
              <a:rPr lang="en-US" sz="2400" dirty="0"/>
              <a:t>Backed with scientific research</a:t>
            </a:r>
          </a:p>
          <a:p>
            <a:endParaRPr lang="en-US" dirty="0"/>
          </a:p>
          <a:p>
            <a:endParaRPr lang="en-US" dirty="0"/>
          </a:p>
        </p:txBody>
      </p:sp>
      <p:pic>
        <p:nvPicPr>
          <p:cNvPr id="10" name="Picture 9" descr="A picture containing text, clipart&#10;&#10;Description automatically generated">
            <a:extLst>
              <a:ext uri="{FF2B5EF4-FFF2-40B4-BE49-F238E27FC236}">
                <a16:creationId xmlns:a16="http://schemas.microsoft.com/office/drawing/2014/main" id="{783408DE-4A83-47A5-89F6-82062763C2D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24443" y="2712459"/>
            <a:ext cx="4316819" cy="2018652"/>
          </a:xfrm>
          <a:prstGeom prst="rect">
            <a:avLst/>
          </a:prstGeom>
        </p:spPr>
      </p:pic>
      <p:sp>
        <p:nvSpPr>
          <p:cNvPr id="11" name="TextBox 10">
            <a:extLst>
              <a:ext uri="{FF2B5EF4-FFF2-40B4-BE49-F238E27FC236}">
                <a16:creationId xmlns:a16="http://schemas.microsoft.com/office/drawing/2014/main" id="{DCE7C334-4FB7-4349-ABBE-94234FE838E4}"/>
              </a:ext>
            </a:extLst>
          </p:cNvPr>
          <p:cNvSpPr txBox="1"/>
          <p:nvPr/>
        </p:nvSpPr>
        <p:spPr>
          <a:xfrm>
            <a:off x="1537631" y="4704275"/>
            <a:ext cx="4316819"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(Bang.com, 2020)</a:t>
            </a:r>
          </a:p>
        </p:txBody>
      </p:sp>
    </p:spTree>
    <p:extLst>
      <p:ext uri="{BB962C8B-B14F-4D97-AF65-F5344CB8AC3E}">
        <p14:creationId xmlns:p14="http://schemas.microsoft.com/office/powerpoint/2010/main" val="65144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BC4D4E2-23F6-41CE-B287-1950B3690EF0}"/>
              </a:ext>
            </a:extLst>
          </p:cNvPr>
          <p:cNvPicPr>
            <a:picLocks noChangeAspect="1"/>
          </p:cNvPicPr>
          <p:nvPr/>
        </p:nvPicPr>
        <p:blipFill>
          <a:blip r:embed="rId3">
            <a:alphaModFix amt="20000"/>
          </a:blip>
          <a:stretch>
            <a:fillRect/>
          </a:stretch>
        </p:blipFill>
        <p:spPr>
          <a:xfrm>
            <a:off x="0" y="0"/>
            <a:ext cx="12192000" cy="6857999"/>
          </a:xfrm>
          <a:prstGeom prst="rect">
            <a:avLst/>
          </a:prstGeom>
        </p:spPr>
      </p:pic>
      <p:sp>
        <p:nvSpPr>
          <p:cNvPr id="5" name="Title 4">
            <a:extLst>
              <a:ext uri="{FF2B5EF4-FFF2-40B4-BE49-F238E27FC236}">
                <a16:creationId xmlns:a16="http://schemas.microsoft.com/office/drawing/2014/main" id="{5760DF80-AC0B-40E1-84F3-44C78C7F8EB9}"/>
              </a:ext>
            </a:extLst>
          </p:cNvPr>
          <p:cNvSpPr>
            <a:spLocks noGrp="1"/>
          </p:cNvSpPr>
          <p:nvPr>
            <p:ph type="title"/>
          </p:nvPr>
        </p:nvSpPr>
        <p:spPr/>
        <p:txBody>
          <a:bodyPr/>
          <a:lstStyle/>
          <a:p>
            <a:r>
              <a:rPr lang="en-US" dirty="0"/>
              <a:t>Situational Analysis &amp; Audience Research</a:t>
            </a:r>
          </a:p>
        </p:txBody>
      </p:sp>
      <p:sp>
        <p:nvSpPr>
          <p:cNvPr id="6" name="Text Placeholder 5">
            <a:extLst>
              <a:ext uri="{FF2B5EF4-FFF2-40B4-BE49-F238E27FC236}">
                <a16:creationId xmlns:a16="http://schemas.microsoft.com/office/drawing/2014/main" id="{BB89C5C3-1089-4530-A709-409304404EA0}"/>
              </a:ext>
            </a:extLst>
          </p:cNvPr>
          <p:cNvSpPr>
            <a:spLocks noGrp="1"/>
          </p:cNvSpPr>
          <p:nvPr>
            <p:ph type="body" idx="1"/>
          </p:nvPr>
        </p:nvSpPr>
        <p:spPr/>
        <p:txBody>
          <a:bodyPr/>
          <a:lstStyle/>
          <a:p>
            <a:r>
              <a:rPr lang="en-US" dirty="0"/>
              <a:t>Geographic &amp; Demographic</a:t>
            </a:r>
          </a:p>
        </p:txBody>
      </p:sp>
      <p:sp>
        <p:nvSpPr>
          <p:cNvPr id="9" name="Text Placeholder 8">
            <a:extLst>
              <a:ext uri="{FF2B5EF4-FFF2-40B4-BE49-F238E27FC236}">
                <a16:creationId xmlns:a16="http://schemas.microsoft.com/office/drawing/2014/main" id="{B7E01689-3544-42A6-85DD-057A8D9DE1AE}"/>
              </a:ext>
            </a:extLst>
          </p:cNvPr>
          <p:cNvSpPr>
            <a:spLocks noGrp="1"/>
          </p:cNvSpPr>
          <p:nvPr>
            <p:ph type="body" sz="half" idx="15"/>
          </p:nvPr>
        </p:nvSpPr>
        <p:spPr/>
        <p:txBody>
          <a:bodyPr>
            <a:normAutofit/>
          </a:bodyPr>
          <a:lstStyle/>
          <a:p>
            <a:pPr marL="285750" indent="-285750">
              <a:buFont typeface="Goudy Old Style" panose="02020502050305020303" pitchFamily="18" charset="0"/>
              <a:buChar char="◊"/>
            </a:pPr>
            <a:r>
              <a:rPr lang="en-US" sz="2400" dirty="0">
                <a:solidFill>
                  <a:srgbClr val="CC00CC"/>
                </a:solidFill>
              </a:rPr>
              <a:t>Offered in all parts of the United States</a:t>
            </a:r>
          </a:p>
          <a:p>
            <a:pPr marL="285750" indent="-285750">
              <a:buFont typeface="Goudy Old Style" panose="02020502050305020303" pitchFamily="18" charset="0"/>
              <a:buChar char="◊"/>
            </a:pPr>
            <a:r>
              <a:rPr lang="en-US" sz="2400" dirty="0">
                <a:solidFill>
                  <a:srgbClr val="CC00CC"/>
                </a:solidFill>
              </a:rPr>
              <a:t>Male and Female</a:t>
            </a:r>
          </a:p>
          <a:p>
            <a:pPr marL="285750" indent="-285750">
              <a:buFont typeface="Goudy Old Style" panose="02020502050305020303" pitchFamily="18" charset="0"/>
              <a:buChar char="◊"/>
            </a:pPr>
            <a:r>
              <a:rPr lang="en-US" sz="2400" dirty="0">
                <a:solidFill>
                  <a:srgbClr val="CC00CC"/>
                </a:solidFill>
              </a:rPr>
              <a:t>Early 20’s to mid 30’s</a:t>
            </a:r>
          </a:p>
          <a:p>
            <a:pPr marL="285750" indent="-285750">
              <a:buFont typeface="Goudy Old Style" panose="02020502050305020303" pitchFamily="18" charset="0"/>
              <a:buChar char="◊"/>
            </a:pPr>
            <a:r>
              <a:rPr lang="en-US" sz="2400" dirty="0">
                <a:solidFill>
                  <a:srgbClr val="CC00CC"/>
                </a:solidFill>
              </a:rPr>
              <a:t>Has expendable cash</a:t>
            </a:r>
          </a:p>
        </p:txBody>
      </p:sp>
      <p:sp>
        <p:nvSpPr>
          <p:cNvPr id="10" name="Text Placeholder 9">
            <a:extLst>
              <a:ext uri="{FF2B5EF4-FFF2-40B4-BE49-F238E27FC236}">
                <a16:creationId xmlns:a16="http://schemas.microsoft.com/office/drawing/2014/main" id="{B362CEE3-EC87-4925-8578-9B625590044F}"/>
              </a:ext>
            </a:extLst>
          </p:cNvPr>
          <p:cNvSpPr>
            <a:spLocks noGrp="1"/>
          </p:cNvSpPr>
          <p:nvPr>
            <p:ph type="body" sz="half" idx="16"/>
          </p:nvPr>
        </p:nvSpPr>
        <p:spPr>
          <a:xfrm>
            <a:off x="4225429" y="5257798"/>
            <a:ext cx="3300984" cy="441253"/>
          </a:xfrm>
        </p:spPr>
        <p:txBody>
          <a:bodyPr/>
          <a:lstStyle/>
          <a:p>
            <a:r>
              <a:rPr lang="en-US" dirty="0"/>
              <a:t>(gettyimages.com, 2020)</a:t>
            </a:r>
          </a:p>
        </p:txBody>
      </p:sp>
      <p:sp>
        <p:nvSpPr>
          <p:cNvPr id="8" name="Text Placeholder 7">
            <a:extLst>
              <a:ext uri="{FF2B5EF4-FFF2-40B4-BE49-F238E27FC236}">
                <a16:creationId xmlns:a16="http://schemas.microsoft.com/office/drawing/2014/main" id="{40337732-500D-43DE-93C1-76E7F1333971}"/>
              </a:ext>
            </a:extLst>
          </p:cNvPr>
          <p:cNvSpPr>
            <a:spLocks noGrp="1"/>
          </p:cNvSpPr>
          <p:nvPr>
            <p:ph type="body" sz="quarter" idx="13"/>
          </p:nvPr>
        </p:nvSpPr>
        <p:spPr/>
        <p:txBody>
          <a:bodyPr/>
          <a:lstStyle/>
          <a:p>
            <a:r>
              <a:rPr lang="en-US" dirty="0"/>
              <a:t>Psychographic</a:t>
            </a:r>
          </a:p>
        </p:txBody>
      </p:sp>
      <p:sp>
        <p:nvSpPr>
          <p:cNvPr id="11" name="Text Placeholder 10">
            <a:extLst>
              <a:ext uri="{FF2B5EF4-FFF2-40B4-BE49-F238E27FC236}">
                <a16:creationId xmlns:a16="http://schemas.microsoft.com/office/drawing/2014/main" id="{525845D6-170D-42D2-8F71-C704DD410276}"/>
              </a:ext>
            </a:extLst>
          </p:cNvPr>
          <p:cNvSpPr>
            <a:spLocks noGrp="1"/>
          </p:cNvSpPr>
          <p:nvPr>
            <p:ph type="body" sz="half" idx="17"/>
          </p:nvPr>
        </p:nvSpPr>
        <p:spPr/>
        <p:txBody>
          <a:bodyPr>
            <a:normAutofit/>
          </a:bodyPr>
          <a:lstStyle/>
          <a:p>
            <a:pPr marL="285750" indent="-285750">
              <a:buClr>
                <a:srgbClr val="7030A0"/>
              </a:buClr>
              <a:buFont typeface="Goudy Old Style" panose="02020502050305020303" pitchFamily="18" charset="0"/>
              <a:buChar char="◊"/>
            </a:pPr>
            <a:r>
              <a:rPr lang="en-US" sz="2400" dirty="0">
                <a:solidFill>
                  <a:srgbClr val="CC00CC"/>
                </a:solidFill>
              </a:rPr>
              <a:t>Looking for healthier energy drinks</a:t>
            </a:r>
          </a:p>
          <a:p>
            <a:pPr marL="285750" indent="-285750">
              <a:buClr>
                <a:srgbClr val="7030A0"/>
              </a:buClr>
              <a:buFont typeface="Goudy Old Style" panose="02020502050305020303" pitchFamily="18" charset="0"/>
              <a:buChar char="◊"/>
            </a:pPr>
            <a:r>
              <a:rPr lang="en-US" sz="2400" dirty="0">
                <a:solidFill>
                  <a:srgbClr val="CC00CC"/>
                </a:solidFill>
              </a:rPr>
              <a:t>Enjoys flavors that pop</a:t>
            </a:r>
          </a:p>
          <a:p>
            <a:pPr marL="285750" indent="-285750">
              <a:buClr>
                <a:srgbClr val="7030A0"/>
              </a:buClr>
              <a:buFont typeface="Goudy Old Style" panose="02020502050305020303" pitchFamily="18" charset="0"/>
              <a:buChar char="◊"/>
            </a:pPr>
            <a:r>
              <a:rPr lang="en-US" sz="2400" dirty="0">
                <a:solidFill>
                  <a:srgbClr val="CC00CC"/>
                </a:solidFill>
              </a:rPr>
              <a:t>Exercises daily</a:t>
            </a:r>
          </a:p>
          <a:p>
            <a:pPr marL="285750" indent="-285750">
              <a:buClr>
                <a:srgbClr val="7030A0"/>
              </a:buClr>
              <a:buFont typeface="Goudy Old Style" panose="02020502050305020303" pitchFamily="18" charset="0"/>
              <a:buChar char="◊"/>
            </a:pPr>
            <a:r>
              <a:rPr lang="en-US" sz="2400" dirty="0">
                <a:solidFill>
                  <a:srgbClr val="CC00CC"/>
                </a:solidFill>
              </a:rPr>
              <a:t>Drives for extended periods</a:t>
            </a:r>
          </a:p>
        </p:txBody>
      </p:sp>
      <p:pic>
        <p:nvPicPr>
          <p:cNvPr id="13" name="Picture 12" descr="Person running on road">
            <a:extLst>
              <a:ext uri="{FF2B5EF4-FFF2-40B4-BE49-F238E27FC236}">
                <a16:creationId xmlns:a16="http://schemas.microsoft.com/office/drawing/2014/main" id="{9EDFF8B3-CD53-425D-82E2-E87EA243514B}"/>
              </a:ext>
            </a:extLst>
          </p:cNvPr>
          <p:cNvPicPr>
            <a:picLocks noChangeAspect="1"/>
          </p:cNvPicPr>
          <p:nvPr/>
        </p:nvPicPr>
        <p:blipFill>
          <a:blip r:embed="rId4"/>
          <a:stretch>
            <a:fillRect/>
          </a:stretch>
        </p:blipFill>
        <p:spPr>
          <a:xfrm>
            <a:off x="4371488" y="2956631"/>
            <a:ext cx="3376207" cy="2250255"/>
          </a:xfrm>
          <a:prstGeom prst="rect">
            <a:avLst/>
          </a:prstGeom>
        </p:spPr>
      </p:pic>
    </p:spTree>
    <p:extLst>
      <p:ext uri="{BB962C8B-B14F-4D97-AF65-F5344CB8AC3E}">
        <p14:creationId xmlns:p14="http://schemas.microsoft.com/office/powerpoint/2010/main" val="1002255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E753-D747-4ED7-85A8-5461F73FB072}"/>
              </a:ext>
            </a:extLst>
          </p:cNvPr>
          <p:cNvSpPr>
            <a:spLocks noGrp="1"/>
          </p:cNvSpPr>
          <p:nvPr>
            <p:ph type="title"/>
          </p:nvPr>
        </p:nvSpPr>
        <p:spPr>
          <a:xfrm>
            <a:off x="633743" y="609599"/>
            <a:ext cx="3413156" cy="5273675"/>
          </a:xfrm>
        </p:spPr>
        <p:txBody>
          <a:bodyPr>
            <a:normAutofit/>
          </a:bodyPr>
          <a:lstStyle/>
          <a:p>
            <a:r>
              <a:rPr lang="en-US" dirty="0"/>
              <a:t>SWOT Analysis</a:t>
            </a:r>
          </a:p>
        </p:txBody>
      </p:sp>
      <p:pic>
        <p:nvPicPr>
          <p:cNvPr id="9" name="Picture 8">
            <a:extLst>
              <a:ext uri="{FF2B5EF4-FFF2-40B4-BE49-F238E27FC236}">
                <a16:creationId xmlns:a16="http://schemas.microsoft.com/office/drawing/2014/main" id="{82AABC82-C2D1-4340-A6DF-6E73DF06FC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4639056" y="2"/>
            <a:ext cx="7552944" cy="6857998"/>
          </a:xfrm>
          <a:prstGeom prst="rect">
            <a:avLst/>
          </a:prstGeom>
        </p:spPr>
      </p:pic>
      <p:graphicFrame>
        <p:nvGraphicFramePr>
          <p:cNvPr id="4" name="Content Placeholder 3">
            <a:extLst>
              <a:ext uri="{FF2B5EF4-FFF2-40B4-BE49-F238E27FC236}">
                <a16:creationId xmlns:a16="http://schemas.microsoft.com/office/drawing/2014/main" id="{A1B188FC-6A7D-48E6-87B2-F5C99B94DC64}"/>
              </a:ext>
            </a:extLst>
          </p:cNvPr>
          <p:cNvGraphicFramePr>
            <a:graphicFrameLocks noGrp="1"/>
          </p:cNvGraphicFramePr>
          <p:nvPr>
            <p:ph idx="1"/>
            <p:extLst>
              <p:ext uri="{D42A27DB-BD31-4B8C-83A1-F6EECF244321}">
                <p14:modId xmlns:p14="http://schemas.microsoft.com/office/powerpoint/2010/main" val="2120519777"/>
              </p:ext>
            </p:extLst>
          </p:nvPr>
        </p:nvGraphicFramePr>
        <p:xfrm>
          <a:off x="5282522" y="386315"/>
          <a:ext cx="6266012" cy="6313492"/>
        </p:xfrm>
        <a:graphic>
          <a:graphicData uri="http://schemas.openxmlformats.org/drawingml/2006/table">
            <a:tbl>
              <a:tblPr firstRow="1" firstCol="1" bandRow="1"/>
              <a:tblGrid>
                <a:gridCol w="3174562">
                  <a:extLst>
                    <a:ext uri="{9D8B030D-6E8A-4147-A177-3AD203B41FA5}">
                      <a16:colId xmlns:a16="http://schemas.microsoft.com/office/drawing/2014/main" val="3061078869"/>
                    </a:ext>
                  </a:extLst>
                </a:gridCol>
                <a:gridCol w="3091450">
                  <a:extLst>
                    <a:ext uri="{9D8B030D-6E8A-4147-A177-3AD203B41FA5}">
                      <a16:colId xmlns:a16="http://schemas.microsoft.com/office/drawing/2014/main" val="300251228"/>
                    </a:ext>
                  </a:extLst>
                </a:gridCol>
              </a:tblGrid>
              <a:tr h="440056">
                <a:tc>
                  <a:txBody>
                    <a:bodyPr/>
                    <a:lstStyle/>
                    <a:p>
                      <a:pPr marL="0" marR="0" algn="l" fontAlgn="t">
                        <a:lnSpc>
                          <a:spcPct val="200000"/>
                        </a:lnSpc>
                        <a:spcBef>
                          <a:spcPts val="0"/>
                        </a:spcBef>
                        <a:spcAft>
                          <a:spcPts val="0"/>
                        </a:spcAft>
                      </a:pPr>
                      <a:r>
                        <a:rPr lang="en-US" sz="2000" b="0" i="0" u="none" strike="noStrike" dirty="0">
                          <a:solidFill>
                            <a:srgbClr val="FF0000"/>
                          </a:solidFill>
                          <a:effectLst/>
                          <a:latin typeface="Times New Roman" panose="02020603050405020304" pitchFamily="18" charset="0"/>
                          <a:ea typeface="Calibri" panose="020F0502020204030204" pitchFamily="34" charset="0"/>
                        </a:rPr>
                        <a:t>Strength</a:t>
                      </a:r>
                      <a:endParaRPr lang="en-US" sz="32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200000"/>
                        </a:lnSpc>
                        <a:spcBef>
                          <a:spcPts val="0"/>
                        </a:spcBef>
                        <a:spcAft>
                          <a:spcPts val="0"/>
                        </a:spcAft>
                      </a:pPr>
                      <a:r>
                        <a:rPr lang="en-US" sz="2000" b="0" i="0" u="none" strike="noStrike" dirty="0">
                          <a:solidFill>
                            <a:srgbClr val="4472C4"/>
                          </a:solidFill>
                          <a:effectLst/>
                          <a:latin typeface="Times New Roman" panose="02020603050405020304" pitchFamily="18" charset="0"/>
                          <a:ea typeface="Calibri" panose="020F0502020204030204" pitchFamily="34" charset="0"/>
                        </a:rPr>
                        <a:t>Weakness</a:t>
                      </a:r>
                      <a:endParaRPr lang="en-US" sz="32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317209"/>
                  </a:ext>
                </a:extLst>
              </a:tr>
              <a:tr h="1007597">
                <a:tc>
                  <a:txBody>
                    <a:bodyPr/>
                    <a:lstStyle/>
                    <a:p>
                      <a:pPr marL="347472" marR="0" indent="-347472" algn="l" fontAlgn="t">
                        <a:lnSpc>
                          <a:spcPct val="107000"/>
                        </a:lnSpc>
                        <a:spcBef>
                          <a:spcPts val="0"/>
                        </a:spcBef>
                        <a:spcAft>
                          <a:spcPts val="0"/>
                        </a:spcAft>
                        <a:buClr>
                          <a:schemeClr val="tx1"/>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Appealing flavors for each customer’s taste pallets</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chemeClr val="tx1"/>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Brand Identity (attractive packaging) </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chemeClr val="tx1"/>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Competitive pricing </a:t>
                      </a:r>
                      <a:endParaRPr lang="en-US" sz="20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472" marR="0" indent="-347472" algn="l" fontAlgn="t">
                        <a:lnSpc>
                          <a:spcPct val="107000"/>
                        </a:lnSpc>
                        <a:spcBef>
                          <a:spcPts val="0"/>
                        </a:spcBef>
                        <a:spcAft>
                          <a:spcPts val="0"/>
                        </a:spcAft>
                        <a:buClr>
                          <a:srgbClr val="7030A0"/>
                        </a:buClr>
                        <a:buSzPts val="1100"/>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Contains high levels of caffeine</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rgbClr val="7030A0"/>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Fairly new to the market</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rgbClr val="7030A0"/>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Saturated energy drink market </a:t>
                      </a:r>
                      <a:endParaRPr lang="en-US" sz="20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9468340"/>
                  </a:ext>
                </a:extLst>
              </a:tr>
              <a:tr h="1911679">
                <a:tc>
                  <a:txBody>
                    <a:bodyPr/>
                    <a:lstStyle/>
                    <a:p>
                      <a:pPr marL="347472" marR="0" indent="-347472" algn="l" fontAlgn="t">
                        <a:lnSpc>
                          <a:spcPct val="107000"/>
                        </a:lnSpc>
                        <a:spcBef>
                          <a:spcPts val="0"/>
                        </a:spcBef>
                        <a:spcAft>
                          <a:spcPts val="0"/>
                        </a:spcAft>
                        <a:buClr>
                          <a:srgbClr val="7030A0"/>
                        </a:buClr>
                        <a:buSzPts val="1100"/>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Influencers to promote the product</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rgbClr val="7030A0"/>
                        </a:buClr>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New distribution deals with PepsiCo</a:t>
                      </a:r>
                      <a:endParaRPr lang="en-US" sz="2000" b="0" i="0" u="none" strike="noStrike" dirty="0">
                        <a:effectLst/>
                        <a:latin typeface="Arial" panose="020B0604020202020204" pitchFamily="34" charset="0"/>
                      </a:endParaRPr>
                    </a:p>
                    <a:p>
                      <a:pPr marL="285750" marR="0" indent="-285750" algn="l" fontAlgn="t">
                        <a:lnSpc>
                          <a:spcPct val="200000"/>
                        </a:lnSpc>
                        <a:spcBef>
                          <a:spcPts val="0"/>
                        </a:spcBef>
                        <a:spcAft>
                          <a:spcPts val="0"/>
                        </a:spcAft>
                        <a:buClr>
                          <a:srgbClr val="7030A0"/>
                        </a:buClr>
                        <a:buFontTx/>
                        <a:buChar char="◊"/>
                      </a:pPr>
                      <a:r>
                        <a:rPr lang="en-US" sz="2000" b="0" i="0" u="none" strike="noStrike" dirty="0">
                          <a:effectLst/>
                          <a:latin typeface="Arial" panose="020B0604020202020204" pitchFamily="34" charset="0"/>
                        </a:rPr>
                        <a:t>Brand Identity</a:t>
                      </a:r>
                    </a:p>
                    <a:p>
                      <a:pPr marL="285750" marR="0" indent="-285750" algn="l" fontAlgn="t">
                        <a:lnSpc>
                          <a:spcPct val="200000"/>
                        </a:lnSpc>
                        <a:spcBef>
                          <a:spcPts val="0"/>
                        </a:spcBef>
                        <a:spcAft>
                          <a:spcPts val="0"/>
                        </a:spcAft>
                        <a:buClr>
                          <a:srgbClr val="7030A0"/>
                        </a:buClr>
                        <a:buFontTx/>
                        <a:buChar char="◊"/>
                      </a:pPr>
                      <a:r>
                        <a:rPr lang="en-US" sz="2000" b="0" i="0" u="none" strike="noStrike" dirty="0">
                          <a:effectLst/>
                          <a:latin typeface="Arial" panose="020B0604020202020204" pitchFamily="34" charset="0"/>
                        </a:rPr>
                        <a:t>New product</a:t>
                      </a: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472" marR="0" indent="-347472" algn="l" fontAlgn="t">
                        <a:lnSpc>
                          <a:spcPct val="107000"/>
                        </a:lnSpc>
                        <a:spcBef>
                          <a:spcPts val="0"/>
                        </a:spcBef>
                        <a:spcAft>
                          <a:spcPts val="0"/>
                        </a:spcAft>
                        <a:buClr>
                          <a:schemeClr val="tx1"/>
                        </a:buClr>
                        <a:buSzPts val="1100"/>
                        <a:buFontTx/>
                        <a:buChar char="◊"/>
                      </a:pPr>
                      <a:r>
                        <a:rPr lang="en-US"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Competing for consumers with other well-known energy drink brands </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chemeClr val="tx1"/>
                        </a:buClr>
                        <a:buFontTx/>
                        <a:buChar char="◊"/>
                      </a:pPr>
                      <a:r>
                        <a:rPr lang="en-US" sz="2000" b="0" i="0" u="none" strike="noStrike" dirty="0">
                          <a:effectLst/>
                          <a:latin typeface="Calibri" panose="020F0502020204030204" pitchFamily="34" charset="0"/>
                          <a:ea typeface="Times New Roman" panose="02020603050405020304" pitchFamily="18" charset="0"/>
                          <a:cs typeface="Times New Roman" panose="02020603050405020304" pitchFamily="18" charset="0"/>
                        </a:rPr>
                        <a:t>Health-conscious community would push away from energy drinks</a:t>
                      </a:r>
                      <a:endParaRPr lang="en-US" sz="2000" b="0" i="0" u="none" strike="noStrike" dirty="0">
                        <a:effectLst/>
                        <a:latin typeface="Arial" panose="020B0604020202020204" pitchFamily="34" charset="0"/>
                      </a:endParaRPr>
                    </a:p>
                    <a:p>
                      <a:pPr marL="347472" marR="0" indent="-347472" algn="l" fontAlgn="t">
                        <a:lnSpc>
                          <a:spcPct val="107000"/>
                        </a:lnSpc>
                        <a:spcBef>
                          <a:spcPts val="0"/>
                        </a:spcBef>
                        <a:spcAft>
                          <a:spcPts val="0"/>
                        </a:spcAft>
                        <a:buClr>
                          <a:schemeClr val="tx1"/>
                        </a:buClr>
                        <a:buFontTx/>
                        <a:buChar char="◊"/>
                      </a:pPr>
                      <a:r>
                        <a:rPr lang="en-US" sz="2000" b="0" i="0" u="none" strike="noStrike" dirty="0">
                          <a:effectLst/>
                          <a:latin typeface="Calibri" panose="020F0502020204030204" pitchFamily="34" charset="0"/>
                          <a:cs typeface="Times New Roman" panose="02020603050405020304" pitchFamily="18" charset="0"/>
                        </a:rPr>
                        <a:t>Research against energy drinks</a:t>
                      </a:r>
                      <a:endParaRPr lang="en-US" sz="2000" b="0" i="0" u="none" strike="noStrike" dirty="0">
                        <a:effectLst/>
                        <a:latin typeface="Arial" panose="020B0604020202020204" pitchFamily="34" charset="0"/>
                      </a:endParaRPr>
                    </a:p>
                    <a:p>
                      <a:pPr marL="0" marR="0" indent="0" algn="l" fontAlgn="t">
                        <a:lnSpc>
                          <a:spcPct val="200000"/>
                        </a:lnSpc>
                        <a:spcBef>
                          <a:spcPts val="0"/>
                        </a:spcBef>
                        <a:spcAft>
                          <a:spcPts val="0"/>
                        </a:spcAft>
                        <a:buClr>
                          <a:schemeClr val="tx1"/>
                        </a:buClr>
                        <a:buFontTx/>
                        <a:buNone/>
                      </a:pPr>
                      <a:endParaRPr lang="en-US" sz="16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6536887"/>
                  </a:ext>
                </a:extLst>
              </a:tr>
              <a:tr h="440056">
                <a:tc>
                  <a:txBody>
                    <a:bodyPr/>
                    <a:lstStyle/>
                    <a:p>
                      <a:pPr marL="0" marR="0" algn="l" fontAlgn="t">
                        <a:lnSpc>
                          <a:spcPct val="200000"/>
                        </a:lnSpc>
                        <a:spcBef>
                          <a:spcPts val="0"/>
                        </a:spcBef>
                        <a:spcAft>
                          <a:spcPts val="0"/>
                        </a:spcAft>
                      </a:pPr>
                      <a:r>
                        <a:rPr lang="en-US" sz="2000" b="0" i="0" u="none" strike="noStrike" dirty="0">
                          <a:solidFill>
                            <a:srgbClr val="ED7D31"/>
                          </a:solidFill>
                          <a:effectLst/>
                          <a:latin typeface="Times New Roman" panose="02020603050405020304" pitchFamily="18" charset="0"/>
                          <a:ea typeface="Calibri" panose="020F0502020204030204" pitchFamily="34" charset="0"/>
                        </a:rPr>
                        <a:t>Opportunity</a:t>
                      </a:r>
                      <a:endParaRPr lang="en-US" sz="32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200000"/>
                        </a:lnSpc>
                        <a:spcBef>
                          <a:spcPts val="0"/>
                        </a:spcBef>
                        <a:spcAft>
                          <a:spcPts val="0"/>
                        </a:spcAft>
                      </a:pPr>
                      <a:r>
                        <a:rPr lang="en-US" sz="2000" b="0" i="0" u="none" strike="noStrike" dirty="0">
                          <a:solidFill>
                            <a:srgbClr val="7030A0"/>
                          </a:solidFill>
                          <a:effectLst/>
                          <a:latin typeface="Times New Roman" panose="02020603050405020304" pitchFamily="18" charset="0"/>
                          <a:ea typeface="Calibri" panose="020F0502020204030204" pitchFamily="34" charset="0"/>
                        </a:rPr>
                        <a:t>Threat</a:t>
                      </a:r>
                      <a:endParaRPr lang="en-US" sz="3200" b="0" i="0" u="none" strike="noStrike" dirty="0">
                        <a:effectLst/>
                        <a:latin typeface="Arial" panose="020B0604020202020204" pitchFamily="34" charset="0"/>
                      </a:endParaRPr>
                    </a:p>
                  </a:txBody>
                  <a:tcPr marL="73275" marR="73275" marT="1017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0145064"/>
                  </a:ext>
                </a:extLst>
              </a:tr>
            </a:tbl>
          </a:graphicData>
        </a:graphic>
      </p:graphicFrame>
    </p:spTree>
    <p:extLst>
      <p:ext uri="{BB962C8B-B14F-4D97-AF65-F5344CB8AC3E}">
        <p14:creationId xmlns:p14="http://schemas.microsoft.com/office/powerpoint/2010/main" val="3228685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F56D3D-0283-430C-BC3D-59C4B84B999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10" name="Freeform 5">
            <a:extLst>
              <a:ext uri="{FF2B5EF4-FFF2-40B4-BE49-F238E27FC236}">
                <a16:creationId xmlns:a16="http://schemas.microsoft.com/office/drawing/2014/main" id="{051F07E2-B05C-41F9-A9EE-4AC115603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11874" y="586660"/>
            <a:ext cx="10777950" cy="5679835"/>
          </a:xfrm>
          <a:custGeom>
            <a:avLst/>
            <a:gdLst>
              <a:gd name="T0" fmla="*/ 2209 w 2250"/>
              <a:gd name="T1" fmla="*/ 0 h 1185"/>
              <a:gd name="T2" fmla="*/ 1419 w 2250"/>
              <a:gd name="T3" fmla="*/ 0 h 1185"/>
              <a:gd name="T4" fmla="*/ 830 w 2250"/>
              <a:gd name="T5" fmla="*/ 0 h 1185"/>
              <a:gd name="T6" fmla="*/ 40 w 2250"/>
              <a:gd name="T7" fmla="*/ 0 h 1185"/>
              <a:gd name="T8" fmla="*/ 0 w 2250"/>
              <a:gd name="T9" fmla="*/ 46 h 1185"/>
              <a:gd name="T10" fmla="*/ 0 w 2250"/>
              <a:gd name="T11" fmla="*/ 1140 h 1185"/>
              <a:gd name="T12" fmla="*/ 40 w 2250"/>
              <a:gd name="T13" fmla="*/ 1185 h 1185"/>
              <a:gd name="T14" fmla="*/ 830 w 2250"/>
              <a:gd name="T15" fmla="*/ 1185 h 1185"/>
              <a:gd name="T16" fmla="*/ 1419 w 2250"/>
              <a:gd name="T17" fmla="*/ 1185 h 1185"/>
              <a:gd name="T18" fmla="*/ 2209 w 2250"/>
              <a:gd name="T19" fmla="*/ 1185 h 1185"/>
              <a:gd name="T20" fmla="*/ 2250 w 2250"/>
              <a:gd name="T21" fmla="*/ 1140 h 1185"/>
              <a:gd name="T22" fmla="*/ 2250 w 2250"/>
              <a:gd name="T23" fmla="*/ 46 h 1185"/>
              <a:gd name="T24" fmla="*/ 2209 w 2250"/>
              <a:gd name="T25"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0" h="1185">
                <a:moveTo>
                  <a:pt x="2209" y="0"/>
                </a:moveTo>
                <a:cubicBezTo>
                  <a:pt x="1419" y="0"/>
                  <a:pt x="1419" y="0"/>
                  <a:pt x="1419" y="0"/>
                </a:cubicBezTo>
                <a:cubicBezTo>
                  <a:pt x="830" y="0"/>
                  <a:pt x="830" y="0"/>
                  <a:pt x="830" y="0"/>
                </a:cubicBezTo>
                <a:cubicBezTo>
                  <a:pt x="40" y="0"/>
                  <a:pt x="40" y="0"/>
                  <a:pt x="40" y="0"/>
                </a:cubicBezTo>
                <a:cubicBezTo>
                  <a:pt x="18" y="0"/>
                  <a:pt x="0" y="20"/>
                  <a:pt x="0" y="46"/>
                </a:cubicBezTo>
                <a:cubicBezTo>
                  <a:pt x="0" y="1140"/>
                  <a:pt x="0" y="1140"/>
                  <a:pt x="0" y="1140"/>
                </a:cubicBezTo>
                <a:cubicBezTo>
                  <a:pt x="0" y="1165"/>
                  <a:pt x="18" y="1185"/>
                  <a:pt x="40" y="1185"/>
                </a:cubicBezTo>
                <a:cubicBezTo>
                  <a:pt x="830" y="1185"/>
                  <a:pt x="830" y="1185"/>
                  <a:pt x="830" y="1185"/>
                </a:cubicBezTo>
                <a:cubicBezTo>
                  <a:pt x="1419" y="1185"/>
                  <a:pt x="1419" y="1185"/>
                  <a:pt x="1419" y="1185"/>
                </a:cubicBezTo>
                <a:cubicBezTo>
                  <a:pt x="2209" y="1185"/>
                  <a:pt x="2209" y="1185"/>
                  <a:pt x="2209" y="1185"/>
                </a:cubicBezTo>
                <a:cubicBezTo>
                  <a:pt x="2232" y="1185"/>
                  <a:pt x="2250" y="1165"/>
                  <a:pt x="2250" y="1140"/>
                </a:cubicBezTo>
                <a:cubicBezTo>
                  <a:pt x="2250" y="46"/>
                  <a:pt x="2250" y="46"/>
                  <a:pt x="2250" y="46"/>
                </a:cubicBezTo>
                <a:cubicBezTo>
                  <a:pt x="2250" y="20"/>
                  <a:pt x="2232" y="0"/>
                  <a:pt x="2209"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EB5DC69-4D65-4B99-B0E1-0515900B9A31}"/>
              </a:ext>
            </a:extLst>
          </p:cNvPr>
          <p:cNvSpPr>
            <a:spLocks noGrp="1"/>
          </p:cNvSpPr>
          <p:nvPr>
            <p:ph type="title"/>
          </p:nvPr>
        </p:nvSpPr>
        <p:spPr>
          <a:xfrm>
            <a:off x="1041399" y="855133"/>
            <a:ext cx="10098553" cy="1123791"/>
          </a:xfrm>
        </p:spPr>
        <p:txBody>
          <a:bodyPr>
            <a:normAutofit/>
          </a:bodyPr>
          <a:lstStyle/>
          <a:p>
            <a:r>
              <a:rPr lang="en-US" dirty="0"/>
              <a:t>Strategic Objectives</a:t>
            </a:r>
          </a:p>
        </p:txBody>
      </p:sp>
      <p:graphicFrame>
        <p:nvGraphicFramePr>
          <p:cNvPr id="4" name="Content Placeholder 3">
            <a:extLst>
              <a:ext uri="{FF2B5EF4-FFF2-40B4-BE49-F238E27FC236}">
                <a16:creationId xmlns:a16="http://schemas.microsoft.com/office/drawing/2014/main" id="{ADC20F91-879E-4199-A04C-CB844515AAF4}"/>
              </a:ext>
            </a:extLst>
          </p:cNvPr>
          <p:cNvGraphicFramePr>
            <a:graphicFrameLocks noGrp="1"/>
          </p:cNvGraphicFramePr>
          <p:nvPr>
            <p:ph idx="1"/>
            <p:extLst>
              <p:ext uri="{D42A27DB-BD31-4B8C-83A1-F6EECF244321}">
                <p14:modId xmlns:p14="http://schemas.microsoft.com/office/powerpoint/2010/main" val="3317585934"/>
              </p:ext>
            </p:extLst>
          </p:nvPr>
        </p:nvGraphicFramePr>
        <p:xfrm>
          <a:off x="1041400" y="2185984"/>
          <a:ext cx="10098552" cy="36052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0581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B90F11-BB20-44D4-9DCE-007722BD75F0}"/>
              </a:ext>
              <a:ext uri="{C183D7F6-B498-43B3-948B-1728B52AA6E4}">
                <adec:decorative xmlns:adec="http://schemas.microsoft.com/office/drawing/2017/decorative" val="1"/>
              </a:ext>
            </a:extLst>
          </p:cNvPr>
          <p:cNvPicPr>
            <a:picLocks noChangeAspect="1"/>
          </p:cNvPicPr>
          <p:nvPr/>
        </p:nvPicPr>
        <p:blipFill rotWithShape="1">
          <a:blip r:embed="rId3">
            <a:alphaModFix amt="25000"/>
            <a:extLst>
              <a:ext uri="{28A0092B-C50C-407E-A947-70E740481C1C}">
                <a14:useLocalDpi xmlns:a14="http://schemas.microsoft.com/office/drawing/2010/main" val="0"/>
              </a:ext>
            </a:extLst>
          </a:blip>
          <a:srcRect/>
          <a:stretch/>
        </p:blipFill>
        <p:spPr>
          <a:xfrm>
            <a:off x="0" y="10"/>
            <a:ext cx="12191980" cy="6857990"/>
          </a:xfrm>
          <a:prstGeom prst="rect">
            <a:avLst/>
          </a:prstGeom>
        </p:spPr>
      </p:pic>
      <p:sp>
        <p:nvSpPr>
          <p:cNvPr id="2" name="Title 1">
            <a:extLst>
              <a:ext uri="{FF2B5EF4-FFF2-40B4-BE49-F238E27FC236}">
                <a16:creationId xmlns:a16="http://schemas.microsoft.com/office/drawing/2014/main" id="{0E55A693-E913-485F-8B31-35F43EC9F1F4}"/>
              </a:ext>
            </a:extLst>
          </p:cNvPr>
          <p:cNvSpPr>
            <a:spLocks noGrp="1"/>
          </p:cNvSpPr>
          <p:nvPr>
            <p:ph type="title"/>
          </p:nvPr>
        </p:nvSpPr>
        <p:spPr>
          <a:xfrm>
            <a:off x="914313" y="55830"/>
            <a:ext cx="10353762" cy="1257300"/>
          </a:xfrm>
        </p:spPr>
        <p:txBody>
          <a:bodyPr>
            <a:normAutofit/>
          </a:bodyPr>
          <a:lstStyle/>
          <a:p>
            <a:r>
              <a:rPr lang="en-US" dirty="0"/>
              <a:t>Creative Brief</a:t>
            </a:r>
          </a:p>
        </p:txBody>
      </p:sp>
      <p:graphicFrame>
        <p:nvGraphicFramePr>
          <p:cNvPr id="4" name="Content Placeholder 3">
            <a:extLst>
              <a:ext uri="{FF2B5EF4-FFF2-40B4-BE49-F238E27FC236}">
                <a16:creationId xmlns:a16="http://schemas.microsoft.com/office/drawing/2014/main" id="{AC08A85E-ED89-4A42-8D68-222A14FE3D3C}"/>
              </a:ext>
            </a:extLst>
          </p:cNvPr>
          <p:cNvGraphicFramePr>
            <a:graphicFrameLocks noGrp="1"/>
          </p:cNvGraphicFramePr>
          <p:nvPr>
            <p:ph idx="1"/>
            <p:extLst>
              <p:ext uri="{D42A27DB-BD31-4B8C-83A1-F6EECF244321}">
                <p14:modId xmlns:p14="http://schemas.microsoft.com/office/powerpoint/2010/main" val="1263504043"/>
              </p:ext>
            </p:extLst>
          </p:nvPr>
        </p:nvGraphicFramePr>
        <p:xfrm>
          <a:off x="914313" y="1313131"/>
          <a:ext cx="10353675" cy="5489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2743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67F984-B463-4AD9-8D82-C6BE60BED5F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13"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536" y="1371603"/>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69856CC-6840-47EB-BC95-5F701E911CAF}"/>
              </a:ext>
            </a:extLst>
          </p:cNvPr>
          <p:cNvSpPr>
            <a:spLocks noGrp="1"/>
          </p:cNvSpPr>
          <p:nvPr>
            <p:ph type="title"/>
          </p:nvPr>
        </p:nvSpPr>
        <p:spPr>
          <a:xfrm>
            <a:off x="913795" y="845388"/>
            <a:ext cx="3596420" cy="979016"/>
          </a:xfrm>
        </p:spPr>
        <p:txBody>
          <a:bodyPr anchor="b">
            <a:normAutofit/>
          </a:bodyPr>
          <a:lstStyle/>
          <a:p>
            <a:pPr algn="l"/>
            <a:r>
              <a:rPr lang="en-US" sz="2400"/>
              <a:t>Key Messages</a:t>
            </a:r>
          </a:p>
        </p:txBody>
      </p:sp>
      <p:sp>
        <p:nvSpPr>
          <p:cNvPr id="3" name="Content Placeholder 2">
            <a:extLst>
              <a:ext uri="{FF2B5EF4-FFF2-40B4-BE49-F238E27FC236}">
                <a16:creationId xmlns:a16="http://schemas.microsoft.com/office/drawing/2014/main" id="{11A62FE2-A102-4431-92E8-740631A3D6C3}"/>
              </a:ext>
            </a:extLst>
          </p:cNvPr>
          <p:cNvSpPr>
            <a:spLocks noGrp="1"/>
          </p:cNvSpPr>
          <p:nvPr>
            <p:ph idx="1"/>
          </p:nvPr>
        </p:nvSpPr>
        <p:spPr>
          <a:xfrm>
            <a:off x="913795" y="1968237"/>
            <a:ext cx="3531684" cy="3679189"/>
          </a:xfrm>
        </p:spPr>
        <p:txBody>
          <a:bodyPr anchor="t">
            <a:normAutofit/>
          </a:bodyPr>
          <a:lstStyle/>
          <a:p>
            <a:r>
              <a:rPr lang="en-US" sz="2000" dirty="0"/>
              <a:t>Best quality nutritional supplements</a:t>
            </a:r>
          </a:p>
          <a:p>
            <a:r>
              <a:rPr lang="en-US" sz="2000" dirty="0"/>
              <a:t>Raw materials are quarantined and tested</a:t>
            </a:r>
          </a:p>
          <a:p>
            <a:r>
              <a:rPr lang="en-US" sz="2000" dirty="0"/>
              <a:t>Bang takes pride in quality control</a:t>
            </a:r>
          </a:p>
        </p:txBody>
      </p:sp>
    </p:spTree>
    <p:extLst>
      <p:ext uri="{BB962C8B-B14F-4D97-AF65-F5344CB8AC3E}">
        <p14:creationId xmlns:p14="http://schemas.microsoft.com/office/powerpoint/2010/main" val="2642182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6CDA4A-6CAA-4FED-A424-FF9D363E93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881CF6-D61A-43FF-8CC4-A4249CD3F20F}"/>
              </a:ext>
            </a:extLst>
          </p:cNvPr>
          <p:cNvSpPr>
            <a:spLocks noGrp="1"/>
          </p:cNvSpPr>
          <p:nvPr>
            <p:ph type="title"/>
          </p:nvPr>
        </p:nvSpPr>
        <p:spPr>
          <a:xfrm>
            <a:off x="1370693" y="4243997"/>
            <a:ext cx="9440034" cy="1059644"/>
          </a:xfrm>
        </p:spPr>
        <p:txBody>
          <a:bodyPr vert="horz" lIns="91440" tIns="45720" rIns="91440" bIns="45720" rtlCol="0" anchor="b">
            <a:normAutofit/>
          </a:bodyPr>
          <a:lstStyle/>
          <a:p>
            <a:r>
              <a:rPr lang="en-US" sz="4800" dirty="0"/>
              <a:t>Online Sketch &amp; Script/Copy</a:t>
            </a:r>
          </a:p>
        </p:txBody>
      </p:sp>
      <p:pic>
        <p:nvPicPr>
          <p:cNvPr id="12" name="Picture 11">
            <a:extLst>
              <a:ext uri="{FF2B5EF4-FFF2-40B4-BE49-F238E27FC236}">
                <a16:creationId xmlns:a16="http://schemas.microsoft.com/office/drawing/2014/main" id="{9B0DB875-49E3-4B9D-8AAE-D81A127B66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982468" y="559759"/>
            <a:ext cx="6227064" cy="3419856"/>
          </a:xfrm>
          <a:prstGeom prst="rect">
            <a:avLst/>
          </a:prstGeom>
        </p:spPr>
      </p:pic>
      <p:pic>
        <p:nvPicPr>
          <p:cNvPr id="5" name="Content Placeholder 4" descr="Diagram&#10;&#10;Description automatically generated">
            <a:extLst>
              <a:ext uri="{FF2B5EF4-FFF2-40B4-BE49-F238E27FC236}">
                <a16:creationId xmlns:a16="http://schemas.microsoft.com/office/drawing/2014/main" id="{A6B1B775-285D-4240-B78F-DE3D5EE7DABC}"/>
              </a:ext>
            </a:extLst>
          </p:cNvPr>
          <p:cNvPicPr>
            <a:picLocks noGrp="1" noChangeAspect="1"/>
          </p:cNvPicPr>
          <p:nvPr>
            <p:ph idx="1"/>
          </p:nvPr>
        </p:nvPicPr>
        <p:blipFill rotWithShape="1">
          <a:blip r:embed="rId5"/>
          <a:srcRect t="2922" r="-3" b="3652"/>
          <a:stretch/>
        </p:blipFill>
        <p:spPr>
          <a:xfrm>
            <a:off x="2733879" y="651412"/>
            <a:ext cx="7037442" cy="3698192"/>
          </a:xfrm>
          <a:prstGeom prst="rect">
            <a:avLst/>
          </a:prstGeom>
        </p:spPr>
      </p:pic>
    </p:spTree>
    <p:extLst>
      <p:ext uri="{BB962C8B-B14F-4D97-AF65-F5344CB8AC3E}">
        <p14:creationId xmlns:p14="http://schemas.microsoft.com/office/powerpoint/2010/main" val="920207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6CDA4A-6CAA-4FED-A424-FF9D363E93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7A1FCC-EA12-447D-9B9C-D5344D54831D}"/>
              </a:ext>
            </a:extLst>
          </p:cNvPr>
          <p:cNvSpPr>
            <a:spLocks noGrp="1"/>
          </p:cNvSpPr>
          <p:nvPr>
            <p:ph type="title"/>
          </p:nvPr>
        </p:nvSpPr>
        <p:spPr>
          <a:xfrm>
            <a:off x="1370693" y="4243997"/>
            <a:ext cx="9440034" cy="1059644"/>
          </a:xfrm>
        </p:spPr>
        <p:txBody>
          <a:bodyPr vert="horz" lIns="91440" tIns="45720" rIns="91440" bIns="45720" rtlCol="0" anchor="b">
            <a:normAutofit/>
          </a:bodyPr>
          <a:lstStyle/>
          <a:p>
            <a:r>
              <a:rPr lang="en-US" sz="4800"/>
              <a:t>TV Sketch &amp; Copy</a:t>
            </a:r>
          </a:p>
        </p:txBody>
      </p:sp>
      <p:pic>
        <p:nvPicPr>
          <p:cNvPr id="12" name="Picture 11">
            <a:extLst>
              <a:ext uri="{FF2B5EF4-FFF2-40B4-BE49-F238E27FC236}">
                <a16:creationId xmlns:a16="http://schemas.microsoft.com/office/drawing/2014/main" id="{9B0DB875-49E3-4B9D-8AAE-D81A127B66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982468" y="559759"/>
            <a:ext cx="6227064" cy="3419856"/>
          </a:xfrm>
          <a:prstGeom prst="rect">
            <a:avLst/>
          </a:prstGeom>
        </p:spPr>
      </p:pic>
      <p:pic>
        <p:nvPicPr>
          <p:cNvPr id="5" name="Content Placeholder 4" descr="A picture containing engineering drawing&#10;&#10;Description automatically generated">
            <a:extLst>
              <a:ext uri="{FF2B5EF4-FFF2-40B4-BE49-F238E27FC236}">
                <a16:creationId xmlns:a16="http://schemas.microsoft.com/office/drawing/2014/main" id="{A242811C-AA7B-456A-82C4-851D3D89E9C8}"/>
              </a:ext>
            </a:extLst>
          </p:cNvPr>
          <p:cNvPicPr>
            <a:picLocks noGrp="1" noChangeAspect="1"/>
          </p:cNvPicPr>
          <p:nvPr>
            <p:ph idx="1"/>
          </p:nvPr>
        </p:nvPicPr>
        <p:blipFill rotWithShape="1">
          <a:blip r:embed="rId5"/>
          <a:srcRect t="6578" r="-3" b="-3"/>
          <a:stretch/>
        </p:blipFill>
        <p:spPr>
          <a:xfrm>
            <a:off x="2526227" y="559759"/>
            <a:ext cx="7452889" cy="3916510"/>
          </a:xfrm>
          <a:prstGeom prst="rect">
            <a:avLst/>
          </a:prstGeom>
        </p:spPr>
      </p:pic>
    </p:spTree>
    <p:extLst>
      <p:ext uri="{BB962C8B-B14F-4D97-AF65-F5344CB8AC3E}">
        <p14:creationId xmlns:p14="http://schemas.microsoft.com/office/powerpoint/2010/main" val="266981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A5796-600F-43F0-BBBA-5B9F90C5B6EB}"/>
              </a:ext>
              <a:ext uri="{C183D7F6-B498-43B3-948B-1728B52AA6E4}">
                <adec:decorative xmlns:adec="http://schemas.microsoft.com/office/drawing/2017/decorative" val="1"/>
              </a:ext>
            </a:extLst>
          </p:cNvPr>
          <p:cNvPicPr>
            <a:picLocks noChangeAspect="1"/>
          </p:cNvPicPr>
          <p:nvPr/>
        </p:nvPicPr>
        <p:blipFill rotWithShape="1">
          <a:blip r:embed="rId2">
            <a:alphaModFix amt="5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89A80F1-33D4-4BC9-AD2C-ECD43D217CCF}"/>
              </a:ext>
            </a:extLst>
          </p:cNvPr>
          <p:cNvSpPr>
            <a:spLocks noGrp="1"/>
          </p:cNvSpPr>
          <p:nvPr>
            <p:ph type="title"/>
          </p:nvPr>
        </p:nvSpPr>
        <p:spPr/>
        <p:txBody>
          <a:bodyPr/>
          <a:lstStyle/>
          <a:p>
            <a:r>
              <a:rPr lang="en-US" dirty="0"/>
              <a:t>Radio Copy</a:t>
            </a:r>
          </a:p>
        </p:txBody>
      </p:sp>
      <p:sp>
        <p:nvSpPr>
          <p:cNvPr id="3" name="Content Placeholder 2">
            <a:extLst>
              <a:ext uri="{FF2B5EF4-FFF2-40B4-BE49-F238E27FC236}">
                <a16:creationId xmlns:a16="http://schemas.microsoft.com/office/drawing/2014/main" id="{2A0A6202-405F-4832-8977-C7F9295E1ACB}"/>
              </a:ext>
            </a:extLst>
          </p:cNvPr>
          <p:cNvSpPr>
            <a:spLocks noGrp="1"/>
          </p:cNvSpPr>
          <p:nvPr>
            <p:ph idx="1"/>
          </p:nvPr>
        </p:nvSpPr>
        <p:spPr>
          <a:xfrm>
            <a:off x="4855633" y="609600"/>
            <a:ext cx="6411924" cy="6248390"/>
          </a:xfrm>
        </p:spPr>
        <p:txBody>
          <a:bodyPr>
            <a:normAutofit lnSpcReduction="10000"/>
          </a:bodyPr>
          <a:lstStyle/>
          <a:p>
            <a:pPr marL="0" marR="0" indent="0">
              <a:lnSpc>
                <a:spcPct val="200000"/>
              </a:lnSpc>
              <a:spcBef>
                <a:spcPts val="0"/>
              </a:spcBef>
              <a:spcAft>
                <a:spcPts val="800"/>
              </a:spcAft>
              <a:buNone/>
            </a:pPr>
            <a:r>
              <a:rPr lang="en-US" sz="1800" dirty="0">
                <a:solidFill>
                  <a:srgbClr val="CC00CC"/>
                </a:solidFill>
                <a:effectLst/>
                <a:latin typeface="Times New Roman" panose="02020603050405020304" pitchFamily="18" charset="0"/>
                <a:ea typeface="Times New Roman" panose="02020603050405020304" pitchFamily="18" charset="0"/>
              </a:rPr>
              <a:t>Tired of these useless energy drinks taking your money and leaving you groggy? Say no more and welcome Bang, the next best thing since sliced bread. </a:t>
            </a:r>
          </a:p>
          <a:p>
            <a:pPr marL="0" marR="0" indent="0">
              <a:lnSpc>
                <a:spcPct val="200000"/>
              </a:lnSpc>
              <a:spcBef>
                <a:spcPts val="0"/>
              </a:spcBef>
              <a:spcAft>
                <a:spcPts val="800"/>
              </a:spcAft>
              <a:buNone/>
            </a:pPr>
            <a:r>
              <a:rPr lang="en-US" sz="1800" dirty="0">
                <a:solidFill>
                  <a:srgbClr val="CC00CC"/>
                </a:solidFill>
                <a:effectLst/>
                <a:latin typeface="Times New Roman" panose="02020603050405020304" pitchFamily="18" charset="0"/>
                <a:ea typeface="Times New Roman" panose="02020603050405020304" pitchFamily="18" charset="0"/>
              </a:rPr>
              <a:t>Bang Energy drinks packs a better punch than other leading brands but doesn’t leave you feeling tired and mopey mid-workout. </a:t>
            </a:r>
            <a:endParaRPr lang="en-US" sz="1800" dirty="0">
              <a:solidFill>
                <a:srgbClr val="CC00CC"/>
              </a:solidFill>
              <a:effectLst/>
              <a:latin typeface="Times New Roman" panose="02020603050405020304" pitchFamily="18" charset="0"/>
              <a:ea typeface="Calibri" panose="020F0502020204030204" pitchFamily="34" charset="0"/>
            </a:endParaRPr>
          </a:p>
          <a:p>
            <a:pPr marL="0" marR="0" indent="0">
              <a:lnSpc>
                <a:spcPct val="200000"/>
              </a:lnSpc>
              <a:spcBef>
                <a:spcPts val="0"/>
              </a:spcBef>
              <a:spcAft>
                <a:spcPts val="800"/>
              </a:spcAft>
              <a:buNone/>
            </a:pPr>
            <a:r>
              <a:rPr lang="en-US" sz="1800" dirty="0">
                <a:solidFill>
                  <a:srgbClr val="CC00CC"/>
                </a:solidFill>
                <a:effectLst/>
                <a:latin typeface="Times New Roman" panose="02020603050405020304" pitchFamily="18" charset="0"/>
                <a:ea typeface="Times New Roman" panose="02020603050405020304" pitchFamily="18" charset="0"/>
              </a:rPr>
              <a:t>And the best thing is that it is half the price of the competition.</a:t>
            </a:r>
            <a:endParaRPr lang="en-US" sz="1800" dirty="0">
              <a:solidFill>
                <a:srgbClr val="CC00CC"/>
              </a:solidFill>
              <a:effectLst/>
              <a:latin typeface="Times New Roman" panose="02020603050405020304" pitchFamily="18" charset="0"/>
              <a:ea typeface="Calibri" panose="020F0502020204030204" pitchFamily="34" charset="0"/>
            </a:endParaRPr>
          </a:p>
          <a:p>
            <a:pPr marL="0" marR="0" indent="0">
              <a:lnSpc>
                <a:spcPct val="200000"/>
              </a:lnSpc>
              <a:spcBef>
                <a:spcPts val="0"/>
              </a:spcBef>
              <a:spcAft>
                <a:spcPts val="800"/>
              </a:spcAft>
              <a:buNone/>
            </a:pPr>
            <a:r>
              <a:rPr lang="en-US" sz="1800" dirty="0">
                <a:solidFill>
                  <a:srgbClr val="CC00CC"/>
                </a:solidFill>
                <a:effectLst/>
                <a:latin typeface="Times New Roman" panose="02020603050405020304" pitchFamily="18" charset="0"/>
                <a:ea typeface="Times New Roman" panose="02020603050405020304" pitchFamily="18" charset="0"/>
              </a:rPr>
              <a:t> And better yet they offer a wide variety of flavors for you to enjoy from each packed with natural flavors, 0 calories, 50% Vitamin C and 25% Vitamin B6!</a:t>
            </a:r>
            <a:endParaRPr lang="en-US" sz="1800" dirty="0">
              <a:solidFill>
                <a:srgbClr val="CC00CC"/>
              </a:solidFill>
              <a:effectLst/>
              <a:latin typeface="Times New Roman" panose="02020603050405020304" pitchFamily="18" charset="0"/>
              <a:ea typeface="Calibri" panose="020F0502020204030204" pitchFamily="34" charset="0"/>
            </a:endParaRPr>
          </a:p>
          <a:p>
            <a:pPr marL="0" marR="0" indent="0">
              <a:lnSpc>
                <a:spcPct val="200000"/>
              </a:lnSpc>
              <a:spcBef>
                <a:spcPts val="0"/>
              </a:spcBef>
              <a:spcAft>
                <a:spcPts val="800"/>
              </a:spcAft>
              <a:buNone/>
            </a:pPr>
            <a:r>
              <a:rPr lang="en-US" sz="1800" dirty="0">
                <a:solidFill>
                  <a:srgbClr val="CC00CC"/>
                </a:solidFill>
                <a:effectLst/>
                <a:latin typeface="Times New Roman" panose="02020603050405020304" pitchFamily="18" charset="0"/>
                <a:ea typeface="Times New Roman" panose="02020603050405020304" pitchFamily="18" charset="0"/>
              </a:rPr>
              <a:t> So, what are you waiting for come and get “more Bang for your Buck!”</a:t>
            </a:r>
            <a:endParaRPr lang="en-US" sz="1800" dirty="0">
              <a:solidFill>
                <a:srgbClr val="CC00CC"/>
              </a:solidFill>
              <a:effectLst/>
              <a:latin typeface="Times New Roman" panose="02020603050405020304" pitchFamily="18" charset="0"/>
              <a:ea typeface="Calibri" panose="020F0502020204030204" pitchFamily="34" charset="0"/>
            </a:endParaRPr>
          </a:p>
        </p:txBody>
      </p:sp>
      <p:sp>
        <p:nvSpPr>
          <p:cNvPr id="4" name="Text Placeholder 3">
            <a:extLst>
              <a:ext uri="{FF2B5EF4-FFF2-40B4-BE49-F238E27FC236}">
                <a16:creationId xmlns:a16="http://schemas.microsoft.com/office/drawing/2014/main" id="{26DACDC8-6B60-4AFD-8670-975F0D56600D}"/>
              </a:ext>
            </a:extLst>
          </p:cNvPr>
          <p:cNvSpPr>
            <a:spLocks noGrp="1"/>
          </p:cNvSpPr>
          <p:nvPr>
            <p:ph type="body" sz="half" idx="2"/>
          </p:nvPr>
        </p:nvSpPr>
        <p:spPr/>
        <p:txBody>
          <a:bodyPr/>
          <a:lstStyle/>
          <a:p>
            <a:r>
              <a:rPr lang="en-US" sz="1800" i="1" dirty="0">
                <a:effectLst/>
                <a:latin typeface="Times New Roman" panose="02020603050405020304" pitchFamily="18" charset="0"/>
                <a:ea typeface="Times New Roman" panose="02020603050405020304" pitchFamily="18" charset="0"/>
              </a:rPr>
              <a:t>The instrumental to Ozzy Osborne’s ‘Crazy Train’ plays in the background faintly while narrator starts reading advertisement script</a:t>
            </a:r>
            <a:endParaRPr lang="en-US" sz="1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236147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65DCC-8D22-4965-A348-D0134340CC11}"/>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2448" y="-2418"/>
            <a:ext cx="12191980" cy="6857990"/>
          </a:xfrm>
          <a:prstGeom prst="rect">
            <a:avLst/>
          </a:prstGeom>
        </p:spPr>
      </p:pic>
      <p:sp useBgFill="1">
        <p:nvSpPr>
          <p:cNvPr id="9" name="Freeform 5">
            <a:extLst>
              <a:ext uri="{FF2B5EF4-FFF2-40B4-BE49-F238E27FC236}">
                <a16:creationId xmlns:a16="http://schemas.microsoft.com/office/drawing/2014/main" id="{051F07E2-B05C-41F9-A9EE-4AC115603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11874" y="586660"/>
            <a:ext cx="10777950" cy="5679835"/>
          </a:xfrm>
          <a:custGeom>
            <a:avLst/>
            <a:gdLst>
              <a:gd name="T0" fmla="*/ 2209 w 2250"/>
              <a:gd name="T1" fmla="*/ 0 h 1185"/>
              <a:gd name="T2" fmla="*/ 1419 w 2250"/>
              <a:gd name="T3" fmla="*/ 0 h 1185"/>
              <a:gd name="T4" fmla="*/ 830 w 2250"/>
              <a:gd name="T5" fmla="*/ 0 h 1185"/>
              <a:gd name="T6" fmla="*/ 40 w 2250"/>
              <a:gd name="T7" fmla="*/ 0 h 1185"/>
              <a:gd name="T8" fmla="*/ 0 w 2250"/>
              <a:gd name="T9" fmla="*/ 46 h 1185"/>
              <a:gd name="T10" fmla="*/ 0 w 2250"/>
              <a:gd name="T11" fmla="*/ 1140 h 1185"/>
              <a:gd name="T12" fmla="*/ 40 w 2250"/>
              <a:gd name="T13" fmla="*/ 1185 h 1185"/>
              <a:gd name="T14" fmla="*/ 830 w 2250"/>
              <a:gd name="T15" fmla="*/ 1185 h 1185"/>
              <a:gd name="T16" fmla="*/ 1419 w 2250"/>
              <a:gd name="T17" fmla="*/ 1185 h 1185"/>
              <a:gd name="T18" fmla="*/ 2209 w 2250"/>
              <a:gd name="T19" fmla="*/ 1185 h 1185"/>
              <a:gd name="T20" fmla="*/ 2250 w 2250"/>
              <a:gd name="T21" fmla="*/ 1140 h 1185"/>
              <a:gd name="T22" fmla="*/ 2250 w 2250"/>
              <a:gd name="T23" fmla="*/ 46 h 1185"/>
              <a:gd name="T24" fmla="*/ 2209 w 2250"/>
              <a:gd name="T25"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0" h="1185">
                <a:moveTo>
                  <a:pt x="2209" y="0"/>
                </a:moveTo>
                <a:cubicBezTo>
                  <a:pt x="1419" y="0"/>
                  <a:pt x="1419" y="0"/>
                  <a:pt x="1419" y="0"/>
                </a:cubicBezTo>
                <a:cubicBezTo>
                  <a:pt x="830" y="0"/>
                  <a:pt x="830" y="0"/>
                  <a:pt x="830" y="0"/>
                </a:cubicBezTo>
                <a:cubicBezTo>
                  <a:pt x="40" y="0"/>
                  <a:pt x="40" y="0"/>
                  <a:pt x="40" y="0"/>
                </a:cubicBezTo>
                <a:cubicBezTo>
                  <a:pt x="18" y="0"/>
                  <a:pt x="0" y="20"/>
                  <a:pt x="0" y="46"/>
                </a:cubicBezTo>
                <a:cubicBezTo>
                  <a:pt x="0" y="1140"/>
                  <a:pt x="0" y="1140"/>
                  <a:pt x="0" y="1140"/>
                </a:cubicBezTo>
                <a:cubicBezTo>
                  <a:pt x="0" y="1165"/>
                  <a:pt x="18" y="1185"/>
                  <a:pt x="40" y="1185"/>
                </a:cubicBezTo>
                <a:cubicBezTo>
                  <a:pt x="830" y="1185"/>
                  <a:pt x="830" y="1185"/>
                  <a:pt x="830" y="1185"/>
                </a:cubicBezTo>
                <a:cubicBezTo>
                  <a:pt x="1419" y="1185"/>
                  <a:pt x="1419" y="1185"/>
                  <a:pt x="1419" y="1185"/>
                </a:cubicBezTo>
                <a:cubicBezTo>
                  <a:pt x="2209" y="1185"/>
                  <a:pt x="2209" y="1185"/>
                  <a:pt x="2209" y="1185"/>
                </a:cubicBezTo>
                <a:cubicBezTo>
                  <a:pt x="2232" y="1185"/>
                  <a:pt x="2250" y="1165"/>
                  <a:pt x="2250" y="1140"/>
                </a:cubicBezTo>
                <a:cubicBezTo>
                  <a:pt x="2250" y="46"/>
                  <a:pt x="2250" y="46"/>
                  <a:pt x="2250" y="46"/>
                </a:cubicBezTo>
                <a:cubicBezTo>
                  <a:pt x="2250" y="20"/>
                  <a:pt x="2232" y="0"/>
                  <a:pt x="2209"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C87B49B-306C-494C-9D6F-BC86177A8CAC}"/>
              </a:ext>
            </a:extLst>
          </p:cNvPr>
          <p:cNvSpPr>
            <a:spLocks noGrp="1"/>
          </p:cNvSpPr>
          <p:nvPr>
            <p:ph type="title"/>
          </p:nvPr>
        </p:nvSpPr>
        <p:spPr>
          <a:xfrm>
            <a:off x="1041399" y="855133"/>
            <a:ext cx="10098553" cy="1123791"/>
          </a:xfrm>
        </p:spPr>
        <p:txBody>
          <a:bodyPr>
            <a:normAutofit/>
          </a:bodyPr>
          <a:lstStyle/>
          <a:p>
            <a:r>
              <a:rPr lang="en-US" dirty="0"/>
              <a:t>IMC Recommendations</a:t>
            </a:r>
          </a:p>
        </p:txBody>
      </p:sp>
      <p:sp>
        <p:nvSpPr>
          <p:cNvPr id="3" name="Content Placeholder 2">
            <a:extLst>
              <a:ext uri="{FF2B5EF4-FFF2-40B4-BE49-F238E27FC236}">
                <a16:creationId xmlns:a16="http://schemas.microsoft.com/office/drawing/2014/main" id="{4874AAA9-6763-40AE-86E1-896E52F3E7CE}"/>
              </a:ext>
            </a:extLst>
          </p:cNvPr>
          <p:cNvSpPr>
            <a:spLocks noGrp="1"/>
          </p:cNvSpPr>
          <p:nvPr>
            <p:ph idx="1"/>
          </p:nvPr>
        </p:nvSpPr>
        <p:spPr>
          <a:xfrm>
            <a:off x="1041400" y="2185984"/>
            <a:ext cx="10098552" cy="3605216"/>
          </a:xfrm>
        </p:spPr>
        <p:txBody>
          <a:bodyPr anchor="ctr">
            <a:normAutofit/>
          </a:bodyPr>
          <a:lstStyle/>
          <a:p>
            <a:r>
              <a:rPr lang="en-US" dirty="0"/>
              <a:t>Have a cohesive marketing campaign with attention to detail</a:t>
            </a:r>
          </a:p>
          <a:p>
            <a:r>
              <a:rPr lang="en-US" dirty="0"/>
              <a:t>Solidify their position as the healthier option compared to competitors</a:t>
            </a:r>
          </a:p>
        </p:txBody>
      </p:sp>
    </p:spTree>
    <p:extLst>
      <p:ext uri="{BB962C8B-B14F-4D97-AF65-F5344CB8AC3E}">
        <p14:creationId xmlns:p14="http://schemas.microsoft.com/office/powerpoint/2010/main" val="92129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8761467-7640-47B1-90D4-04ADAD632C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738B1503-6FE9-46B4-9354-E943D91B1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05514" y="-2"/>
            <a:ext cx="838648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1B39A9-F669-49DD-93AA-E6D56EBF9127}"/>
              </a:ext>
            </a:extLst>
          </p:cNvPr>
          <p:cNvSpPr>
            <a:spLocks noGrp="1"/>
          </p:cNvSpPr>
          <p:nvPr>
            <p:ph type="title"/>
          </p:nvPr>
        </p:nvSpPr>
        <p:spPr>
          <a:xfrm>
            <a:off x="4654295" y="965196"/>
            <a:ext cx="6197686" cy="1371604"/>
          </a:xfrm>
        </p:spPr>
        <p:txBody>
          <a:bodyPr>
            <a:normAutofit/>
          </a:bodyPr>
          <a:lstStyle/>
          <a:p>
            <a:pPr algn="l"/>
            <a:r>
              <a:rPr lang="en-US" dirty="0"/>
              <a:t>Questions, Comments, or Concerns</a:t>
            </a:r>
            <a:endParaRPr lang="en-US"/>
          </a:p>
        </p:txBody>
      </p:sp>
      <p:pic>
        <p:nvPicPr>
          <p:cNvPr id="5" name="Graphic 4" descr="Email">
            <a:extLst>
              <a:ext uri="{FF2B5EF4-FFF2-40B4-BE49-F238E27FC236}">
                <a16:creationId xmlns:a16="http://schemas.microsoft.com/office/drawing/2014/main" id="{64D588EF-7E9A-4F60-9EE1-041C805C85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332" y="2170143"/>
            <a:ext cx="2517715" cy="2517715"/>
          </a:xfrm>
          <a:prstGeom prst="rect">
            <a:avLst/>
          </a:prstGeom>
        </p:spPr>
      </p:pic>
      <p:sp>
        <p:nvSpPr>
          <p:cNvPr id="9" name="Content Placeholder 8">
            <a:extLst>
              <a:ext uri="{FF2B5EF4-FFF2-40B4-BE49-F238E27FC236}">
                <a16:creationId xmlns:a16="http://schemas.microsoft.com/office/drawing/2014/main" id="{E7EA7F13-5099-475B-BB43-45934C02AE3C}"/>
              </a:ext>
            </a:extLst>
          </p:cNvPr>
          <p:cNvSpPr>
            <a:spLocks noGrp="1"/>
          </p:cNvSpPr>
          <p:nvPr>
            <p:ph idx="1"/>
          </p:nvPr>
        </p:nvSpPr>
        <p:spPr>
          <a:xfrm>
            <a:off x="4654295" y="2617694"/>
            <a:ext cx="6197686" cy="3173505"/>
          </a:xfrm>
        </p:spPr>
        <p:txBody>
          <a:bodyPr>
            <a:normAutofit/>
          </a:bodyPr>
          <a:lstStyle/>
          <a:p>
            <a:pPr marL="36900" indent="0">
              <a:buNone/>
            </a:pPr>
            <a:r>
              <a:rPr lang="en-US" dirty="0"/>
              <a:t>Contact Us</a:t>
            </a:r>
          </a:p>
          <a:p>
            <a:pPr marL="36900" indent="0">
              <a:buNone/>
            </a:pPr>
            <a:r>
              <a:rPr lang="en-US" dirty="0">
                <a:hlinkClick r:id="rId5"/>
              </a:rPr>
              <a:t>Ryan.peguero@snhu.edu</a:t>
            </a:r>
            <a:endParaRPr lang="en-US" dirty="0"/>
          </a:p>
          <a:p>
            <a:pPr marL="36900" indent="0">
              <a:buNone/>
            </a:pPr>
            <a:r>
              <a:rPr lang="en-US" dirty="0"/>
              <a:t>Bangenergy.com/contact-us/</a:t>
            </a:r>
          </a:p>
          <a:p>
            <a:pPr marL="36900" indent="0">
              <a:buNone/>
            </a:pPr>
            <a:endParaRPr lang="en-US" dirty="0"/>
          </a:p>
        </p:txBody>
      </p:sp>
    </p:spTree>
    <p:extLst>
      <p:ext uri="{BB962C8B-B14F-4D97-AF65-F5344CB8AC3E}">
        <p14:creationId xmlns:p14="http://schemas.microsoft.com/office/powerpoint/2010/main" val="3201318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22FEBF-5D1E-48E1-A4F9-CDBF129C165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9"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536" y="1371603"/>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B201796C-2986-4F26-90EB-37119F7138B4}"/>
              </a:ext>
            </a:extLst>
          </p:cNvPr>
          <p:cNvSpPr>
            <a:spLocks noGrp="1"/>
          </p:cNvSpPr>
          <p:nvPr>
            <p:ph type="title"/>
          </p:nvPr>
        </p:nvSpPr>
        <p:spPr>
          <a:xfrm>
            <a:off x="913795" y="845388"/>
            <a:ext cx="3596420" cy="979016"/>
          </a:xfrm>
        </p:spPr>
        <p:txBody>
          <a:bodyPr anchor="b">
            <a:normAutofit/>
          </a:bodyPr>
          <a:lstStyle/>
          <a:p>
            <a:pPr algn="l"/>
            <a:r>
              <a:rPr lang="en-US" sz="2400"/>
              <a:t>References</a:t>
            </a:r>
          </a:p>
        </p:txBody>
      </p:sp>
      <p:sp>
        <p:nvSpPr>
          <p:cNvPr id="3" name="Content Placeholder 2">
            <a:extLst>
              <a:ext uri="{FF2B5EF4-FFF2-40B4-BE49-F238E27FC236}">
                <a16:creationId xmlns:a16="http://schemas.microsoft.com/office/drawing/2014/main" id="{36BD2A5C-DCB0-4E4E-AF84-5CDBA354E884}"/>
              </a:ext>
            </a:extLst>
          </p:cNvPr>
          <p:cNvSpPr>
            <a:spLocks noGrp="1"/>
          </p:cNvSpPr>
          <p:nvPr>
            <p:ph idx="1"/>
          </p:nvPr>
        </p:nvSpPr>
        <p:spPr>
          <a:xfrm>
            <a:off x="913795" y="1968237"/>
            <a:ext cx="3531684" cy="3679189"/>
          </a:xfrm>
        </p:spPr>
        <p:txBody>
          <a:bodyPr anchor="t">
            <a:normAutofit/>
          </a:bodyPr>
          <a:lstStyle/>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Allied Market Research. (2020). Energy drinks market size, share &amp; demand | Industry analysis 2026. </a:t>
            </a:r>
            <a:r>
              <a:rPr lang="en-US" sz="1000" u="sng">
                <a:effectLst/>
                <a:latin typeface="Times New Roman" panose="02020603050405020304" pitchFamily="18" charset="0"/>
                <a:ea typeface="Times New Roman" panose="02020603050405020304" pitchFamily="18" charset="0"/>
                <a:hlinkClick r:id="rId4"/>
              </a:rPr>
              <a:t>https://www.alliedmarketresearch.com/energy-drink-market</a:t>
            </a:r>
            <a:r>
              <a:rPr lang="en-US" sz="1000">
                <a:effectLst/>
                <a:latin typeface="Times New Roman" panose="02020603050405020304" pitchFamily="18" charset="0"/>
                <a:ea typeface="Times New Roman" panose="02020603050405020304" pitchFamily="18" charset="0"/>
              </a:rPr>
              <a:t> </a:t>
            </a:r>
            <a:endParaRPr lang="en-US" sz="10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Bang Energy. (2020). About Us. Bang Energy. </a:t>
            </a:r>
            <a:r>
              <a:rPr lang="en-US" sz="1000" u="sng">
                <a:effectLst/>
                <a:latin typeface="Times New Roman" panose="02020603050405020304" pitchFamily="18" charset="0"/>
                <a:ea typeface="Times New Roman" panose="02020603050405020304" pitchFamily="18" charset="0"/>
                <a:hlinkClick r:id="rId5"/>
              </a:rPr>
              <a:t>https://bangenergy.com/about/</a:t>
            </a:r>
            <a:endParaRPr lang="en-US" sz="10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Cash, M. (2019, Feb. 26). There’s now an energy drink that taste like rosѐ, and you can buy it for less than $3 a can. Insider. </a:t>
            </a:r>
            <a:r>
              <a:rPr lang="en-US" sz="1000" u="sng">
                <a:effectLst/>
                <a:latin typeface="Times New Roman" panose="02020603050405020304" pitchFamily="18" charset="0"/>
                <a:ea typeface="Times New Roman" panose="02020603050405020304" pitchFamily="18" charset="0"/>
                <a:hlinkClick r:id="rId6"/>
              </a:rPr>
              <a:t>https://www.insider.com/bang-energy-drink-new-rose-flavor-2019-2</a:t>
            </a:r>
            <a:r>
              <a:rPr lang="en-US" sz="1000">
                <a:effectLst/>
                <a:latin typeface="Times New Roman" panose="02020603050405020304" pitchFamily="18" charset="0"/>
                <a:ea typeface="Times New Roman" panose="02020603050405020304" pitchFamily="18" charset="0"/>
              </a:rPr>
              <a:t> </a:t>
            </a:r>
            <a:endParaRPr lang="en-US" sz="10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Cision. (2018, Sep. 26). Jack Owoc’s Bang Energy hits #1. PRNewswire. </a:t>
            </a:r>
            <a:r>
              <a:rPr lang="en-US" sz="1000" u="sng">
                <a:effectLst/>
                <a:latin typeface="Times New Roman" panose="02020603050405020304" pitchFamily="18" charset="0"/>
                <a:ea typeface="Times New Roman" panose="02020603050405020304" pitchFamily="18" charset="0"/>
                <a:hlinkClick r:id="rId7"/>
              </a:rPr>
              <a:t>https://www.prnewswire.com/news-releases/jack-owocs-bang-energy-hits-1-300719504.html</a:t>
            </a:r>
            <a:endParaRPr lang="en-US" sz="1000" u="sng">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800"/>
              </a:spcAft>
            </a:pPr>
            <a:r>
              <a:rPr lang="en-US" sz="1000">
                <a:effectLst/>
                <a:latin typeface="Times New Roman" panose="02020603050405020304" pitchFamily="18" charset="0"/>
                <a:ea typeface="Calibri" panose="020F0502020204030204" pitchFamily="34" charset="0"/>
              </a:rPr>
              <a:t>Getty Images. (2020). Woman running on country road. Getty Images. </a:t>
            </a:r>
            <a:r>
              <a:rPr lang="en-US" sz="1000">
                <a:effectLst/>
                <a:latin typeface="Times New Roman" panose="02020603050405020304" pitchFamily="18" charset="0"/>
                <a:ea typeface="Calibri" panose="020F0502020204030204" pitchFamily="34" charset="0"/>
                <a:hlinkClick r:id="rId8"/>
              </a:rPr>
              <a:t>https://www.gettyimages.com/detail/photo/woman-running-on-country-road-royalty-free-image/748342297</a:t>
            </a:r>
            <a:r>
              <a:rPr lang="en-US" sz="1000">
                <a:effectLst/>
                <a:latin typeface="Times New Roman" panose="02020603050405020304" pitchFamily="18" charset="0"/>
                <a:ea typeface="Calibri" panose="020F0502020204030204" pitchFamily="34" charset="0"/>
              </a:rPr>
              <a:t> </a:t>
            </a: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Hall, B. (2018, November 5). Are bang energy drinks healthy? STACK. </a:t>
            </a:r>
            <a:r>
              <a:rPr lang="en-US" sz="1000" u="sng">
                <a:effectLst/>
                <a:latin typeface="Times New Roman" panose="02020603050405020304" pitchFamily="18" charset="0"/>
                <a:ea typeface="Times New Roman" panose="02020603050405020304" pitchFamily="18" charset="0"/>
                <a:hlinkClick r:id="rId9"/>
              </a:rPr>
              <a:t>https://www.stack.com/a/are-bang-energy-drinks-healthy</a:t>
            </a:r>
            <a:endParaRPr lang="en-US" sz="1000">
              <a:effectLst/>
              <a:latin typeface="Times New Roman" panose="02020603050405020304" pitchFamily="18" charset="0"/>
              <a:ea typeface="Calibri" panose="020F0502020204030204" pitchFamily="34" charset="0"/>
            </a:endParaRPr>
          </a:p>
          <a:p>
            <a:pPr>
              <a:lnSpc>
                <a:spcPct val="100000"/>
              </a:lnSpc>
            </a:pPr>
            <a:endParaRPr lang="en-US" sz="1000"/>
          </a:p>
        </p:txBody>
      </p:sp>
    </p:spTree>
    <p:extLst>
      <p:ext uri="{BB962C8B-B14F-4D97-AF65-F5344CB8AC3E}">
        <p14:creationId xmlns:p14="http://schemas.microsoft.com/office/powerpoint/2010/main" val="426338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62FF0B-C52A-4764-B0CB-26F2D00460D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9"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6748093" y="1371604"/>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BDFD724-ED54-48D0-8475-6CB49C0C5BF4}"/>
              </a:ext>
            </a:extLst>
          </p:cNvPr>
          <p:cNvSpPr>
            <a:spLocks noGrp="1"/>
          </p:cNvSpPr>
          <p:nvPr>
            <p:ph type="title"/>
          </p:nvPr>
        </p:nvSpPr>
        <p:spPr>
          <a:xfrm>
            <a:off x="7780424" y="845389"/>
            <a:ext cx="3596420" cy="979017"/>
          </a:xfrm>
        </p:spPr>
        <p:txBody>
          <a:bodyPr anchor="b">
            <a:normAutofit/>
          </a:bodyPr>
          <a:lstStyle/>
          <a:p>
            <a:pPr algn="l"/>
            <a:r>
              <a:rPr lang="en-US" sz="2400"/>
              <a:t>References Cont.</a:t>
            </a:r>
          </a:p>
        </p:txBody>
      </p:sp>
      <p:sp>
        <p:nvSpPr>
          <p:cNvPr id="3" name="Content Placeholder 2">
            <a:extLst>
              <a:ext uri="{FF2B5EF4-FFF2-40B4-BE49-F238E27FC236}">
                <a16:creationId xmlns:a16="http://schemas.microsoft.com/office/drawing/2014/main" id="{646AC41E-C8C7-42B4-AFD7-F5C846DEEE56}"/>
              </a:ext>
            </a:extLst>
          </p:cNvPr>
          <p:cNvSpPr>
            <a:spLocks noGrp="1"/>
          </p:cNvSpPr>
          <p:nvPr>
            <p:ph idx="1"/>
          </p:nvPr>
        </p:nvSpPr>
        <p:spPr>
          <a:xfrm>
            <a:off x="7780424" y="1968238"/>
            <a:ext cx="3531684" cy="3679189"/>
          </a:xfrm>
        </p:spPr>
        <p:txBody>
          <a:bodyPr anchor="t">
            <a:normAutofit/>
          </a:bodyPr>
          <a:lstStyle/>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Harfmann, B. (2020, June 24). 2020 state of the beverage industry: Energy drinks, mixes maintain steady growth. Beverage Industry | Trends, Formulations, Technology &amp; Products. </a:t>
            </a:r>
            <a:r>
              <a:rPr lang="en-US" sz="1000" u="sng">
                <a:effectLst/>
                <a:latin typeface="Times New Roman" panose="02020603050405020304" pitchFamily="18" charset="0"/>
                <a:ea typeface="Times New Roman" panose="02020603050405020304" pitchFamily="18" charset="0"/>
                <a:hlinkClick r:id="rId4"/>
              </a:rPr>
              <a:t>https://www.bevindustry.com/articles/93233-state-of-the-beverage-industry-energy-drinks-mixes-maintain-steady-growth</a:t>
            </a:r>
            <a:r>
              <a:rPr lang="en-US" sz="1000">
                <a:effectLst/>
                <a:latin typeface="Times New Roman" panose="02020603050405020304" pitchFamily="18" charset="0"/>
                <a:ea typeface="Times New Roman" panose="02020603050405020304" pitchFamily="18" charset="0"/>
              </a:rPr>
              <a:t> </a:t>
            </a:r>
            <a:endParaRPr lang="en-US" sz="10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Harty, P. S. Effects of Bang (R) Keto Coffee Energy Drink on Metabolism and Exercise Performance in Resistance-Trained Adults: A Randomized, Double-blind, Placebo-controlled, Crossover Study. JOURNAL OF THE INTERNATIONAL SOCIETY OF SPORTS NUTRITION, 17(1). </a:t>
            </a:r>
            <a:r>
              <a:rPr lang="en-US" sz="1000" u="sng">
                <a:effectLst/>
                <a:latin typeface="Times New Roman" panose="02020603050405020304" pitchFamily="18" charset="0"/>
                <a:ea typeface="Times New Roman" panose="02020603050405020304" pitchFamily="18" charset="0"/>
                <a:hlinkClick r:id="rId5"/>
              </a:rPr>
              <a:t>https://doi-org.ezproxy.snhu.edu/10.1186/s12970-020-00374-5</a:t>
            </a:r>
            <a:endParaRPr lang="en-US" sz="10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000">
                <a:effectLst/>
                <a:latin typeface="Times New Roman" panose="02020603050405020304" pitchFamily="18" charset="0"/>
                <a:ea typeface="Times New Roman" panose="02020603050405020304" pitchFamily="18" charset="0"/>
              </a:rPr>
              <a:t>Lean, R. (2020, July 08). Lawyers gear up as fight between Bang and Monster Energy drink Advances to trial – a few claims lighter. Law. </a:t>
            </a:r>
            <a:r>
              <a:rPr lang="en-US" sz="1000" u="sng">
                <a:effectLst/>
                <a:latin typeface="Times New Roman" panose="02020603050405020304" pitchFamily="18" charset="0"/>
                <a:ea typeface="Times New Roman" panose="02020603050405020304" pitchFamily="18" charset="0"/>
                <a:hlinkClick r:id="rId6"/>
              </a:rPr>
              <a:t>https://www.law.com/dailybusinessreview/2020/07/08/lawyers-gear-up-as-fight-between-bang-and-monster-energy-drink-advances-to-trial-a-few-claims-lighter/?slreturn=20201009183706</a:t>
            </a:r>
            <a:endParaRPr lang="en-US" sz="10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34817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DC809C-FBFD-4101-B78B-CAAF83180874}"/>
              </a:ext>
            </a:extLst>
          </p:cNvPr>
          <p:cNvSpPr>
            <a:spLocks noGrp="1"/>
          </p:cNvSpPr>
          <p:nvPr>
            <p:ph type="title"/>
          </p:nvPr>
        </p:nvSpPr>
        <p:spPr>
          <a:xfrm>
            <a:off x="913795" y="609599"/>
            <a:ext cx="5978072" cy="1481150"/>
          </a:xfrm>
        </p:spPr>
        <p:txBody>
          <a:bodyPr>
            <a:normAutofit/>
          </a:bodyPr>
          <a:lstStyle/>
          <a:p>
            <a:r>
              <a:rPr lang="en-US" dirty="0"/>
              <a:t>References Cont.</a:t>
            </a:r>
          </a:p>
        </p:txBody>
      </p:sp>
      <p:sp>
        <p:nvSpPr>
          <p:cNvPr id="3" name="Content Placeholder 2">
            <a:extLst>
              <a:ext uri="{FF2B5EF4-FFF2-40B4-BE49-F238E27FC236}">
                <a16:creationId xmlns:a16="http://schemas.microsoft.com/office/drawing/2014/main" id="{343BC02E-D98F-4126-B443-14E628C28FA5}"/>
              </a:ext>
            </a:extLst>
          </p:cNvPr>
          <p:cNvSpPr>
            <a:spLocks noGrp="1"/>
          </p:cNvSpPr>
          <p:nvPr>
            <p:ph idx="1"/>
          </p:nvPr>
        </p:nvSpPr>
        <p:spPr>
          <a:xfrm>
            <a:off x="913795" y="2279176"/>
            <a:ext cx="5978072" cy="3415672"/>
          </a:xfrm>
        </p:spPr>
        <p:txBody>
          <a:bodyPr anchor="ctr">
            <a:normAutofit/>
          </a:bodyPr>
          <a:lstStyle/>
          <a:p>
            <a:pPr marL="0" marR="0">
              <a:lnSpc>
                <a:spcPct val="100000"/>
              </a:lnSpc>
              <a:spcBef>
                <a:spcPts val="0"/>
              </a:spcBef>
              <a:spcAft>
                <a:spcPts val="800"/>
              </a:spcAft>
            </a:pPr>
            <a:r>
              <a:rPr lang="en-US" sz="1400">
                <a:effectLst/>
                <a:latin typeface="Times New Roman" panose="02020603050405020304" pitchFamily="18" charset="0"/>
                <a:ea typeface="Times New Roman" panose="02020603050405020304" pitchFamily="18" charset="0"/>
              </a:rPr>
              <a:t>Peltz, J.F. (2019, Apr. 3). Monster energy drink maker expands lawsuit against rival Bang. Los Angeles Times. </a:t>
            </a:r>
            <a:r>
              <a:rPr lang="en-US" sz="1400" u="sng">
                <a:effectLst/>
                <a:latin typeface="Times New Roman" panose="02020603050405020304" pitchFamily="18" charset="0"/>
                <a:ea typeface="Times New Roman" panose="02020603050405020304" pitchFamily="18" charset="0"/>
                <a:hlinkClick r:id="rId4"/>
              </a:rPr>
              <a:t>https://www.latimes.com/business/la-fi-monster-energy-bang-lawsuit-20190403-story.html</a:t>
            </a:r>
            <a:endParaRPr lang="en-US" sz="14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400">
                <a:effectLst/>
                <a:latin typeface="Times New Roman" panose="02020603050405020304" pitchFamily="18" charset="0"/>
                <a:ea typeface="Times New Roman" panose="02020603050405020304" pitchFamily="18" charset="0"/>
              </a:rPr>
              <a:t>Prokop, H. (2020, Apr. 28). PepsiCo, Bang Energy maker enter into exclusive distribution agreement. CSPDailyNews. </a:t>
            </a:r>
            <a:r>
              <a:rPr lang="en-US" sz="1400" u="sng">
                <a:effectLst/>
                <a:latin typeface="Times New Roman" panose="02020603050405020304" pitchFamily="18" charset="0"/>
                <a:ea typeface="Times New Roman" panose="02020603050405020304" pitchFamily="18" charset="0"/>
                <a:hlinkClick r:id="rId5"/>
              </a:rPr>
              <a:t>https://www.cspdailynews.com/beverages/pepsico-bang-energy-maker-enter-exclusive-distribution-agreement</a:t>
            </a:r>
            <a:endParaRPr lang="en-US" sz="14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400">
                <a:effectLst/>
                <a:latin typeface="Times New Roman" panose="02020603050405020304" pitchFamily="18" charset="0"/>
                <a:ea typeface="Times New Roman" panose="02020603050405020304" pitchFamily="18" charset="0"/>
              </a:rPr>
              <a:t>Schall, J. (2019, Jun. 30). The Bang Energy Effect. Medium. </a:t>
            </a:r>
            <a:r>
              <a:rPr lang="en-US" sz="1400" u="sng">
                <a:effectLst/>
                <a:latin typeface="Times New Roman" panose="02020603050405020304" pitchFamily="18" charset="0"/>
                <a:ea typeface="Times New Roman" panose="02020603050405020304" pitchFamily="18" charset="0"/>
                <a:hlinkClick r:id="rId6"/>
              </a:rPr>
              <a:t>https://medium.com/@joshua_schall/the-bang-energy-effect-2deabba50019</a:t>
            </a:r>
            <a:endParaRPr lang="en-US" sz="1400">
              <a:effectLst/>
              <a:latin typeface="Times New Roman" panose="02020603050405020304" pitchFamily="18" charset="0"/>
              <a:ea typeface="Calibri" panose="020F0502020204030204" pitchFamily="34" charset="0"/>
            </a:endParaRPr>
          </a:p>
          <a:p>
            <a:pPr marL="0" marR="0">
              <a:lnSpc>
                <a:spcPct val="100000"/>
              </a:lnSpc>
              <a:spcBef>
                <a:spcPts val="0"/>
              </a:spcBef>
              <a:spcAft>
                <a:spcPts val="800"/>
              </a:spcAft>
            </a:pPr>
            <a:r>
              <a:rPr lang="en-US" sz="1400">
                <a:effectLst/>
                <a:latin typeface="Times New Roman" panose="02020603050405020304" pitchFamily="18" charset="0"/>
                <a:ea typeface="Times New Roman" panose="02020603050405020304" pitchFamily="18" charset="0"/>
              </a:rPr>
              <a:t>Wassef, B., Kohansieh, M., &amp; Makaryus, A. N. (2017). Effects of energy drinks on the cardiovascular system. World journal of cardiology, 9(11), 796–806. </a:t>
            </a:r>
            <a:r>
              <a:rPr lang="en-US" sz="1400" u="sng">
                <a:effectLst/>
                <a:latin typeface="Times New Roman" panose="02020603050405020304" pitchFamily="18" charset="0"/>
                <a:ea typeface="Times New Roman" panose="02020603050405020304" pitchFamily="18" charset="0"/>
                <a:hlinkClick r:id="rId7"/>
              </a:rPr>
              <a:t>https://doi.org/10.4330/wjc.v9.i11.796</a:t>
            </a:r>
            <a:endParaRPr lang="en-US" sz="1400">
              <a:effectLst/>
              <a:latin typeface="Times New Roman" panose="02020603050405020304" pitchFamily="18" charset="0"/>
              <a:ea typeface="Calibri" panose="020F0502020204030204" pitchFamily="34" charset="0"/>
            </a:endParaRPr>
          </a:p>
        </p:txBody>
      </p:sp>
      <p:pic>
        <p:nvPicPr>
          <p:cNvPr id="4" name="Picture 3">
            <a:extLst>
              <a:ext uri="{FF2B5EF4-FFF2-40B4-BE49-F238E27FC236}">
                <a16:creationId xmlns:a16="http://schemas.microsoft.com/office/drawing/2014/main" id="{54C65162-4EC0-4E07-8A4C-7C3E1CAF6FE1}"/>
              </a:ext>
              <a:ext uri="{C183D7F6-B498-43B3-948B-1728B52AA6E4}">
                <adec:decorative xmlns:adec="http://schemas.microsoft.com/office/drawing/2017/decorative" val="1"/>
              </a:ext>
            </a:extLst>
          </p:cNvPr>
          <p:cNvPicPr>
            <a:picLocks noChangeAspect="1"/>
          </p:cNvPicPr>
          <p:nvPr/>
        </p:nvPicPr>
        <p:blipFill rotWithShape="1">
          <a:blip r:embed="rId8">
            <a:extLst>
              <a:ext uri="{28A0092B-C50C-407E-A947-70E740481C1C}">
                <a14:useLocalDpi xmlns:a14="http://schemas.microsoft.com/office/drawing/2010/main" val="0"/>
              </a:ext>
            </a:extLst>
          </a:blip>
          <a:srcRect l="30820" r="31683"/>
          <a:stretch/>
        </p:blipFill>
        <p:spPr>
          <a:xfrm>
            <a:off x="7620351" y="10"/>
            <a:ext cx="4571649" cy="6857990"/>
          </a:xfrm>
          <a:prstGeom prst="rect">
            <a:avLst/>
          </a:prstGeom>
        </p:spPr>
      </p:pic>
      <p:pic>
        <p:nvPicPr>
          <p:cNvPr id="11" name="Picture 10">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9">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1178834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A3AD49-9331-450C-A2FE-6857A4DB38C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CC670F-05B9-4BB7-BA2C-0DE5B5C1E5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TotalTime>
  <Words>2246</Words>
  <Application>Microsoft Office PowerPoint</Application>
  <PresentationFormat>Widescreen</PresentationFormat>
  <Paragraphs>160</Paragraphs>
  <Slides>15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Goudy Old Style</vt:lpstr>
      <vt:lpstr>Symbol</vt:lpstr>
      <vt:lpstr>Times New Roman</vt:lpstr>
      <vt:lpstr>Wingdings 2</vt:lpstr>
      <vt:lpstr>SlateVTI</vt:lpstr>
      <vt:lpstr>Bang Energy Integrated Marketing Communications Plan</vt:lpstr>
      <vt:lpstr>Bang Energy</vt:lpstr>
      <vt:lpstr>Situational Analysis &amp; Audience Research</vt:lpstr>
      <vt:lpstr>SWOT Analysis</vt:lpstr>
      <vt:lpstr>Strategic Objectives</vt:lpstr>
      <vt:lpstr>Creative Brief</vt:lpstr>
      <vt:lpstr>Key Messages</vt:lpstr>
      <vt:lpstr>Online Sketch &amp; Script/Copy</vt:lpstr>
      <vt:lpstr>TV Sketch &amp; Copy</vt:lpstr>
      <vt:lpstr>Radio Copy</vt:lpstr>
      <vt:lpstr>IMC Recommendations</vt:lpstr>
      <vt:lpstr>Questions, Comments, or Concerns</vt:lpstr>
      <vt:lpstr>References</vt:lpstr>
      <vt:lpstr>References Cont.</vt:lpstr>
      <vt:lpstr>References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Bang Energy Integrated Marketing Communications Plan</dc:title>
  <dc:creator>Ryan Peguero</dc:creator>
  <cp:lastModifiedBy>Ryan Peguero</cp:lastModifiedBy>
  <cp:revision>1</cp:revision>
  <dcterms:created xsi:type="dcterms:W3CDTF">2020-12-17T22:11:10Z</dcterms:created>
  <dcterms:modified xsi:type="dcterms:W3CDTF">2020-12-20T14:31:32Z</dcterms:modified>
</cp:coreProperties>
</file>